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3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0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10972505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/>
              <a:t>The </a:t>
            </a:r>
            <a:r>
              <a:rPr lang="en-US" sz="6600" dirty="0" smtClean="0"/>
              <a:t>Resident</a:t>
            </a:r>
            <a:r>
              <a:rPr lang="en-US" dirty="0"/>
              <a:t> </a:t>
            </a:r>
            <a:r>
              <a:rPr lang="en-US" sz="6600" dirty="0" smtClean="0"/>
              <a:t>in </a:t>
            </a:r>
            <a:r>
              <a:rPr lang="en-US" sz="6600" dirty="0"/>
              <a:t>Difficulty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514" y="782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9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successful remediation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Proper diagnosis (what and why)</a:t>
            </a:r>
          </a:p>
          <a:p>
            <a:r>
              <a:rPr lang="en-US" dirty="0"/>
              <a:t>Look for co-morbidities such as mental illness and substance abuse</a:t>
            </a:r>
          </a:p>
          <a:p>
            <a:r>
              <a:rPr lang="en-US" dirty="0"/>
              <a:t>Remediation plan based on specifics of the situation</a:t>
            </a:r>
          </a:p>
          <a:p>
            <a:r>
              <a:rPr lang="en-US" dirty="0"/>
              <a:t>Individual Educational Plan</a:t>
            </a:r>
          </a:p>
          <a:p>
            <a:pPr lvl="1"/>
            <a:r>
              <a:rPr lang="en-US" dirty="0"/>
              <a:t>Given in writing</a:t>
            </a:r>
          </a:p>
          <a:p>
            <a:pPr lvl="1"/>
            <a:r>
              <a:rPr lang="en-US" dirty="0"/>
              <a:t>SMART(ER) objectives</a:t>
            </a:r>
          </a:p>
          <a:p>
            <a:pPr lvl="1"/>
            <a:r>
              <a:rPr lang="en-US" dirty="0"/>
              <a:t>Sets out ramifications of not meeting objectives</a:t>
            </a:r>
          </a:p>
          <a:p>
            <a:r>
              <a:rPr lang="en-US" dirty="0"/>
              <a:t>Attend to the institution’s due process rules</a:t>
            </a:r>
          </a:p>
          <a:p>
            <a:r>
              <a:rPr lang="en-US" dirty="0"/>
              <a:t>Maintain a safe and supportive learning environment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9143" y="772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8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083" y="539238"/>
            <a:ext cx="9872834" cy="1045602"/>
          </a:xfrm>
        </p:spPr>
        <p:txBody>
          <a:bodyPr/>
          <a:lstStyle/>
          <a:p>
            <a:r>
              <a:rPr lang="en-US" dirty="0"/>
              <a:t>Developing a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1882" y="2024634"/>
            <a:ext cx="11460017" cy="4693799"/>
          </a:xfrm>
        </p:spPr>
        <p:txBody>
          <a:bodyPr/>
          <a:lstStyle/>
          <a:p>
            <a:r>
              <a:rPr lang="en-US" dirty="0"/>
              <a:t>Ideally created and written with lots of input</a:t>
            </a:r>
          </a:p>
          <a:p>
            <a:pPr lvl="1"/>
            <a:r>
              <a:rPr lang="en-US" dirty="0"/>
              <a:t>PD, </a:t>
            </a:r>
            <a:r>
              <a:rPr lang="en-US" dirty="0" smtClean="0"/>
              <a:t>APD, Advisor</a:t>
            </a:r>
            <a:endParaRPr lang="en-US" dirty="0"/>
          </a:p>
          <a:p>
            <a:pPr lvl="1"/>
            <a:r>
              <a:rPr lang="en-US" dirty="0"/>
              <a:t>Input from faculty (CCC)</a:t>
            </a:r>
          </a:p>
          <a:p>
            <a:pPr lvl="1"/>
            <a:r>
              <a:rPr lang="en-US" dirty="0"/>
              <a:t>Input from the </a:t>
            </a:r>
            <a:r>
              <a:rPr lang="en-US" dirty="0" smtClean="0"/>
              <a:t>resident </a:t>
            </a:r>
            <a:r>
              <a:rPr lang="en-US" dirty="0"/>
              <a:t>may increase </a:t>
            </a:r>
            <a:r>
              <a:rPr lang="en-US" dirty="0" smtClean="0"/>
              <a:t>buy-in</a:t>
            </a:r>
          </a:p>
          <a:p>
            <a:pPr lvl="1"/>
            <a:r>
              <a:rPr lang="en-US" dirty="0" smtClean="0"/>
              <a:t>The GME Office</a:t>
            </a:r>
            <a:endParaRPr lang="en-US" dirty="0"/>
          </a:p>
          <a:p>
            <a:pPr lvl="1"/>
            <a:r>
              <a:rPr lang="en-US" dirty="0"/>
              <a:t>The invisible college</a:t>
            </a:r>
          </a:p>
          <a:p>
            <a:r>
              <a:rPr lang="en-US" dirty="0"/>
              <a:t>Use </a:t>
            </a:r>
            <a:r>
              <a:rPr lang="en-US" dirty="0" smtClean="0"/>
              <a:t>SMARTER </a:t>
            </a:r>
            <a:r>
              <a:rPr lang="en-US" dirty="0"/>
              <a:t>acronym to develop individual points of the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4628" y="76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7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S- </a:t>
            </a:r>
            <a:r>
              <a:rPr lang="en-US" sz="3200" dirty="0" smtClean="0"/>
              <a:t>specific </a:t>
            </a:r>
          </a:p>
          <a:p>
            <a:pPr marL="0" indent="0">
              <a:buNone/>
            </a:pPr>
            <a:r>
              <a:rPr lang="en-US" sz="3200" dirty="0" smtClean="0"/>
              <a:t>M- measurable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A- </a:t>
            </a:r>
            <a:r>
              <a:rPr lang="en-US" sz="3200" dirty="0" smtClean="0"/>
              <a:t>achievable</a:t>
            </a:r>
          </a:p>
          <a:p>
            <a:pPr marL="0" indent="0">
              <a:buNone/>
            </a:pPr>
            <a:r>
              <a:rPr lang="en-US" sz="3200" dirty="0" smtClean="0"/>
              <a:t>R- relevant </a:t>
            </a:r>
          </a:p>
          <a:p>
            <a:pPr marL="0" indent="0">
              <a:buNone/>
            </a:pPr>
            <a:r>
              <a:rPr lang="en-US" sz="3200" dirty="0" smtClean="0"/>
              <a:t>T- time bound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E- </a:t>
            </a:r>
            <a:r>
              <a:rPr lang="en-US" sz="3200" dirty="0" smtClean="0"/>
              <a:t>engaging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R- </a:t>
            </a:r>
            <a:r>
              <a:rPr lang="en-US" sz="3200" dirty="0" smtClean="0"/>
              <a:t>re-assessed periodically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64827" y="9002824"/>
            <a:ext cx="413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MacLeod L. Making SMART goals smarter. Physician Exec. 2012 Mar-Apr;38(2):68-70, 72.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9143" y="7707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5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46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Levels of Identification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What is the learner having difficulty with?</a:t>
            </a:r>
          </a:p>
          <a:p>
            <a:pPr lvl="1"/>
            <a:r>
              <a:rPr lang="en-US" dirty="0"/>
              <a:t>Competencies</a:t>
            </a:r>
          </a:p>
          <a:p>
            <a:pPr lvl="1"/>
            <a:r>
              <a:rPr lang="en-US" dirty="0"/>
              <a:t>Milestones</a:t>
            </a:r>
          </a:p>
          <a:p>
            <a:pPr lvl="1"/>
            <a:r>
              <a:rPr lang="en-US" dirty="0" err="1"/>
              <a:t>Entrustable</a:t>
            </a:r>
            <a:r>
              <a:rPr lang="en-US" dirty="0"/>
              <a:t> Professional Activities</a:t>
            </a:r>
          </a:p>
          <a:p>
            <a:r>
              <a:rPr lang="en-US" dirty="0"/>
              <a:t>Why is the learner having the difficulty</a:t>
            </a:r>
          </a:p>
          <a:p>
            <a:pPr lvl="1"/>
            <a:r>
              <a:rPr lang="en-US" dirty="0"/>
              <a:t>Cognitive Issues</a:t>
            </a:r>
          </a:p>
          <a:p>
            <a:pPr lvl="1"/>
            <a:r>
              <a:rPr lang="en-US" dirty="0"/>
              <a:t>Non-cognitive issues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96914" y="7532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32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38" y="573858"/>
            <a:ext cx="12841962" cy="1045602"/>
          </a:xfrm>
        </p:spPr>
        <p:txBody>
          <a:bodyPr/>
          <a:lstStyle/>
          <a:p>
            <a:r>
              <a:rPr lang="en-US" sz="5800" dirty="0"/>
              <a:t>What is the learner having </a:t>
            </a:r>
            <a:r>
              <a:rPr lang="en-US" sz="5800" dirty="0" smtClean="0"/>
              <a:t>difficulty with</a:t>
            </a:r>
            <a:r>
              <a:rPr lang="en-US" sz="5800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3124" y="1829611"/>
            <a:ext cx="10415534" cy="4693799"/>
          </a:xfrm>
        </p:spPr>
        <p:txBody>
          <a:bodyPr/>
          <a:lstStyle/>
          <a:p>
            <a:r>
              <a:rPr lang="en-US" dirty="0"/>
              <a:t>Competencies (or milestones, or </a:t>
            </a:r>
            <a:r>
              <a:rPr lang="en-US" dirty="0" err="1"/>
              <a:t>entrustable</a:t>
            </a:r>
            <a:r>
              <a:rPr lang="en-US" dirty="0"/>
              <a:t> professional activities)</a:t>
            </a:r>
          </a:p>
          <a:p>
            <a:pPr lvl="1"/>
            <a:r>
              <a:rPr lang="en-US" dirty="0"/>
              <a:t>Patient Care</a:t>
            </a:r>
          </a:p>
          <a:p>
            <a:pPr lvl="1"/>
            <a:r>
              <a:rPr lang="en-US" dirty="0"/>
              <a:t>Medical Knowledge</a:t>
            </a:r>
          </a:p>
          <a:p>
            <a:pPr lvl="1"/>
            <a:r>
              <a:rPr lang="en-US" dirty="0"/>
              <a:t>Practice-Based Learning and Improvement</a:t>
            </a:r>
          </a:p>
          <a:p>
            <a:pPr lvl="1"/>
            <a:r>
              <a:rPr lang="en-US" dirty="0"/>
              <a:t>Interpersonal and Communication Skills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Systems-Based Practice</a:t>
            </a:r>
          </a:p>
          <a:p>
            <a:r>
              <a:rPr lang="en-US" dirty="0"/>
              <a:t>Outside issues</a:t>
            </a:r>
          </a:p>
          <a:p>
            <a:pPr lvl="1"/>
            <a:r>
              <a:rPr lang="en-US" dirty="0"/>
              <a:t>Anything that prevents proper focus on training</a:t>
            </a:r>
          </a:p>
          <a:p>
            <a:pPr lvl="1"/>
            <a:r>
              <a:rPr lang="en-US" dirty="0"/>
              <a:t>Examples: Illness, significant family problems, financial difficulties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2342" y="7808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2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573858"/>
            <a:ext cx="12716701" cy="1045602"/>
          </a:xfrm>
        </p:spPr>
        <p:txBody>
          <a:bodyPr/>
          <a:lstStyle/>
          <a:p>
            <a:r>
              <a:rPr lang="en-US" dirty="0"/>
              <a:t>Why is the learner having the difficulty?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Cognitive</a:t>
            </a:r>
          </a:p>
          <a:p>
            <a:pPr lvl="1"/>
            <a:r>
              <a:rPr lang="en-US" dirty="0"/>
              <a:t>Insufficient Knowledge</a:t>
            </a:r>
          </a:p>
          <a:p>
            <a:pPr lvl="1"/>
            <a:r>
              <a:rPr lang="en-US" dirty="0"/>
              <a:t>Clinical Reasoning</a:t>
            </a:r>
          </a:p>
          <a:p>
            <a:r>
              <a:rPr lang="en-US" dirty="0"/>
              <a:t>Non-cognitive</a:t>
            </a:r>
          </a:p>
          <a:p>
            <a:pPr lvl="1"/>
            <a:r>
              <a:rPr lang="en-US" dirty="0"/>
              <a:t>Attitude problems</a:t>
            </a:r>
          </a:p>
          <a:p>
            <a:pPr lvl="1"/>
            <a:r>
              <a:rPr lang="en-US" dirty="0"/>
              <a:t>Affective problems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1452" y="8972708"/>
            <a:ext cx="749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Boileau E, St-</a:t>
            </a:r>
            <a:r>
              <a:rPr lang="en-US" sz="1600" dirty="0" err="1">
                <a:solidFill>
                  <a:srgbClr val="FFFFFF"/>
                </a:solidFill>
              </a:rPr>
              <a:t>Onge</a:t>
            </a:r>
            <a:r>
              <a:rPr lang="en-US" sz="1600" dirty="0">
                <a:solidFill>
                  <a:srgbClr val="FFFFFF"/>
                </a:solidFill>
              </a:rPr>
              <a:t> C, </a:t>
            </a:r>
            <a:r>
              <a:rPr lang="en-US" sz="1600" dirty="0" err="1">
                <a:solidFill>
                  <a:srgbClr val="FFFFFF"/>
                </a:solidFill>
              </a:rPr>
              <a:t>Audétat</a:t>
            </a:r>
            <a:r>
              <a:rPr lang="en-US" sz="1600" dirty="0">
                <a:solidFill>
                  <a:srgbClr val="FFFFFF"/>
                </a:solidFill>
              </a:rPr>
              <a:t> MC. Is there a way for clinical teachers to assist struggling learners? A synthetic review of the literature. </a:t>
            </a:r>
            <a:r>
              <a:rPr lang="en-US" sz="1600" dirty="0" err="1">
                <a:solidFill>
                  <a:srgbClr val="FFFFFF"/>
                </a:solidFill>
              </a:rPr>
              <a:t>Adv</a:t>
            </a:r>
            <a:r>
              <a:rPr lang="en-US" sz="1600" dirty="0">
                <a:solidFill>
                  <a:srgbClr val="FFFFFF"/>
                </a:solidFill>
              </a:rPr>
              <a:t> Med </a:t>
            </a:r>
            <a:r>
              <a:rPr lang="en-US" sz="1600" dirty="0" err="1">
                <a:solidFill>
                  <a:srgbClr val="FFFFFF"/>
                </a:solidFill>
              </a:rPr>
              <a:t>Educ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Pract</a:t>
            </a:r>
            <a:r>
              <a:rPr lang="en-US" sz="1600" dirty="0">
                <a:solidFill>
                  <a:srgbClr val="FFFFFF"/>
                </a:solidFill>
              </a:rPr>
              <a:t>. 2017 Jan 18;8:89-97.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58171" y="7808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62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Cause?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838198" y="1757700"/>
          <a:ext cx="115124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232">
                  <a:extLst>
                    <a:ext uri="{9D8B030D-6E8A-4147-A177-3AD203B41FA5}">
                      <a16:colId xmlns:a16="http://schemas.microsoft.com/office/drawing/2014/main" val="2326721650"/>
                    </a:ext>
                  </a:extLst>
                </a:gridCol>
                <a:gridCol w="5756232">
                  <a:extLst>
                    <a:ext uri="{9D8B030D-6E8A-4147-A177-3AD203B41FA5}">
                      <a16:colId xmlns:a16="http://schemas.microsoft.com/office/drawing/2014/main" val="348446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Underlying Causes (not a comprehensive list)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66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Insufficient Knowledge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Poor medical school</a:t>
                      </a:r>
                      <a:r>
                        <a:rPr lang="en-US" sz="2000" baseline="0" dirty="0" smtClean="0"/>
                        <a:t> preparation</a:t>
                      </a:r>
                    </a:p>
                    <a:p>
                      <a:pPr algn="l"/>
                      <a:r>
                        <a:rPr lang="en-US" sz="2000" baseline="0" dirty="0" smtClean="0"/>
                        <a:t>Inadequate personal investment in education</a:t>
                      </a:r>
                    </a:p>
                    <a:p>
                      <a:pPr algn="l"/>
                      <a:r>
                        <a:rPr lang="en-US" sz="2000" baseline="0" dirty="0" smtClean="0"/>
                        <a:t>Learning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Clinical</a:t>
                      </a:r>
                      <a:r>
                        <a:rPr lang="en-US" sz="2000" baseline="0" dirty="0" smtClean="0"/>
                        <a:t> Reasoning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Knowledge</a:t>
                      </a:r>
                      <a:r>
                        <a:rPr lang="en-US" sz="2000" baseline="0" dirty="0" smtClean="0"/>
                        <a:t> deficit</a:t>
                      </a:r>
                    </a:p>
                    <a:p>
                      <a:pPr algn="l"/>
                      <a:r>
                        <a:rPr lang="en-US" sz="2000" baseline="0" dirty="0" smtClean="0"/>
                        <a:t>Insufficient practice</a:t>
                      </a:r>
                    </a:p>
                    <a:p>
                      <a:pPr algn="l"/>
                      <a:r>
                        <a:rPr lang="en-US" sz="2000" baseline="0" dirty="0" smtClean="0"/>
                        <a:t>Executive functioning skills</a:t>
                      </a:r>
                    </a:p>
                    <a:p>
                      <a:pPr algn="l"/>
                      <a:r>
                        <a:rPr lang="en-US" sz="2000" baseline="0" dirty="0" smtClean="0"/>
                        <a:t>Disorganization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3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Attitude Problems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Ignorance of professional responsibilities</a:t>
                      </a:r>
                    </a:p>
                    <a:p>
                      <a:pPr algn="l"/>
                      <a:r>
                        <a:rPr lang="en-US" sz="2000" dirty="0" smtClean="0"/>
                        <a:t>Difference of values and beliefs</a:t>
                      </a:r>
                    </a:p>
                    <a:p>
                      <a:pPr algn="l"/>
                      <a:r>
                        <a:rPr lang="en-US" sz="2000" dirty="0" smtClean="0"/>
                        <a:t>Poor</a:t>
                      </a:r>
                      <a:r>
                        <a:rPr lang="en-US" sz="2000" baseline="0" dirty="0" smtClean="0"/>
                        <a:t> insight</a:t>
                      </a:r>
                    </a:p>
                    <a:p>
                      <a:pPr algn="l"/>
                      <a:r>
                        <a:rPr lang="en-US" sz="2000" baseline="0" dirty="0" smtClean="0"/>
                        <a:t>Poor social skills</a:t>
                      </a:r>
                    </a:p>
                    <a:p>
                      <a:pPr algn="l"/>
                      <a:r>
                        <a:rPr lang="en-US" sz="2000" baseline="0" dirty="0" smtClean="0"/>
                        <a:t>Lack of motivation</a:t>
                      </a:r>
                    </a:p>
                    <a:p>
                      <a:pPr algn="l"/>
                      <a:r>
                        <a:rPr lang="en-US" sz="2000" baseline="0" dirty="0" smtClean="0"/>
                        <a:t>Personality disorder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9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Affective Problems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Mood disorders</a:t>
                      </a:r>
                    </a:p>
                    <a:p>
                      <a:pPr algn="l"/>
                      <a:r>
                        <a:rPr lang="en-US" sz="2000" dirty="0" smtClean="0"/>
                        <a:t>Substance abuse</a:t>
                      </a:r>
                    </a:p>
                    <a:p>
                      <a:pPr algn="l"/>
                      <a:r>
                        <a:rPr lang="en-US" sz="2000" dirty="0" smtClean="0"/>
                        <a:t>Stress (home, work, financial)</a:t>
                      </a:r>
                    </a:p>
                    <a:p>
                      <a:pPr algn="l"/>
                      <a:r>
                        <a:rPr lang="en-US" sz="2000" dirty="0" smtClean="0"/>
                        <a:t>Burnout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6999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11452" y="8972708"/>
            <a:ext cx="749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Boileau E, St-</a:t>
            </a:r>
            <a:r>
              <a:rPr lang="en-US" sz="1600" dirty="0" err="1">
                <a:solidFill>
                  <a:srgbClr val="FFFFFF"/>
                </a:solidFill>
              </a:rPr>
              <a:t>Onge</a:t>
            </a:r>
            <a:r>
              <a:rPr lang="en-US" sz="1600" dirty="0">
                <a:solidFill>
                  <a:srgbClr val="FFFFFF"/>
                </a:solidFill>
              </a:rPr>
              <a:t> C, </a:t>
            </a:r>
            <a:r>
              <a:rPr lang="en-US" sz="1600" dirty="0" err="1">
                <a:solidFill>
                  <a:srgbClr val="FFFFFF"/>
                </a:solidFill>
              </a:rPr>
              <a:t>Audétat</a:t>
            </a:r>
            <a:r>
              <a:rPr lang="en-US" sz="1600" dirty="0">
                <a:solidFill>
                  <a:srgbClr val="FFFFFF"/>
                </a:solidFill>
              </a:rPr>
              <a:t> MC. Is there a way for clinical teachers to assist struggling learners? A synthetic review of the literature. </a:t>
            </a:r>
            <a:r>
              <a:rPr lang="en-US" sz="1600" dirty="0" err="1">
                <a:solidFill>
                  <a:srgbClr val="FFFFFF"/>
                </a:solidFill>
              </a:rPr>
              <a:t>Adv</a:t>
            </a:r>
            <a:r>
              <a:rPr lang="en-US" sz="1600" dirty="0">
                <a:solidFill>
                  <a:srgbClr val="FFFFFF"/>
                </a:solidFill>
              </a:rPr>
              <a:t> Med </a:t>
            </a:r>
            <a:r>
              <a:rPr lang="en-US" sz="1600" dirty="0" err="1">
                <a:solidFill>
                  <a:srgbClr val="FFFFFF"/>
                </a:solidFill>
              </a:rPr>
              <a:t>Educ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Pract</a:t>
            </a:r>
            <a:r>
              <a:rPr lang="en-US" sz="1600" dirty="0">
                <a:solidFill>
                  <a:srgbClr val="FFFFFF"/>
                </a:solidFill>
              </a:rPr>
              <a:t>. 2017 Jan 18;8:89-97.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48458" y="803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0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57" y="573858"/>
            <a:ext cx="9191759" cy="1045602"/>
          </a:xfrm>
        </p:spPr>
        <p:txBody>
          <a:bodyPr/>
          <a:lstStyle/>
          <a:p>
            <a:r>
              <a:rPr lang="en-US" dirty="0"/>
              <a:t>One Alternative Taxonomy</a:t>
            </a:r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793" r="2467" b="2897"/>
          <a:stretch/>
        </p:blipFill>
        <p:spPr bwMode="auto">
          <a:xfrm>
            <a:off x="2225858" y="1775521"/>
            <a:ext cx="8510684" cy="665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7584" y="8954058"/>
            <a:ext cx="507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Steinert Y. The "problem" learner: whose problem is it? AMEE Guide No. 76. Med Teach. 2013 Apr;35(4):e1035-45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4628" y="777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4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Just the </a:t>
            </a:r>
            <a:r>
              <a:rPr lang="en-US" dirty="0" smtClean="0"/>
              <a:t>Resident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367469" cy="4693799"/>
          </a:xfrm>
        </p:spPr>
        <p:txBody>
          <a:bodyPr/>
          <a:lstStyle/>
          <a:p>
            <a:r>
              <a:rPr lang="en-US" dirty="0" smtClean="0"/>
              <a:t>Resident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Cognitive</a:t>
            </a:r>
          </a:p>
          <a:p>
            <a:pPr lvl="1"/>
            <a:r>
              <a:rPr lang="en-US" dirty="0"/>
              <a:t>Non-cognitive</a:t>
            </a:r>
          </a:p>
          <a:p>
            <a:r>
              <a:rPr lang="en-US" dirty="0" smtClean="0"/>
              <a:t>Faculty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Personal reaction to </a:t>
            </a:r>
            <a:r>
              <a:rPr lang="en-US" dirty="0" smtClean="0"/>
              <a:t>resident difficulties</a:t>
            </a:r>
            <a:endParaRPr lang="en-US" dirty="0"/>
          </a:p>
          <a:p>
            <a:pPr lvl="1"/>
            <a:r>
              <a:rPr lang="en-US" dirty="0"/>
              <a:t>Experience with </a:t>
            </a:r>
            <a:r>
              <a:rPr lang="en-US" dirty="0" smtClean="0"/>
              <a:t>residents </a:t>
            </a:r>
            <a:r>
              <a:rPr lang="en-US" dirty="0"/>
              <a:t>in difficulty</a:t>
            </a:r>
          </a:p>
          <a:p>
            <a:r>
              <a:rPr lang="en-US" dirty="0" smtClean="0"/>
              <a:t>Program / System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System difficulties can address stress to </a:t>
            </a:r>
            <a:r>
              <a:rPr lang="en-US" dirty="0" smtClean="0"/>
              <a:t>residents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designed around rigid expectations of </a:t>
            </a:r>
            <a:r>
              <a:rPr lang="en-US" dirty="0" smtClean="0"/>
              <a:t>residents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7584" y="8954058"/>
            <a:ext cx="507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Steinert Y. The "problem" learner: whose problem is it? AMEE Guide No. 76. Med Teach. 2013 Apr;35(4):e1035-45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6572" y="7678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0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47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505</Words>
  <Application>Microsoft Office PowerPoint</Application>
  <PresentationFormat>Custom</PresentationFormat>
  <Paragraphs>98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 Black </vt:lpstr>
      <vt:lpstr>The Resident in Difficulty</vt:lpstr>
      <vt:lpstr>Defining the Problem</vt:lpstr>
      <vt:lpstr>Two Levels of Identification</vt:lpstr>
      <vt:lpstr>What is the learner having difficulty with?</vt:lpstr>
      <vt:lpstr>Why is the learner having the difficulty?</vt:lpstr>
      <vt:lpstr>Underlying Cause?</vt:lpstr>
      <vt:lpstr>One Alternative Taxonomy</vt:lpstr>
      <vt:lpstr>It’s Not Just the Resident</vt:lpstr>
      <vt:lpstr>Developing a Plan</vt:lpstr>
      <vt:lpstr>Keys to successful remediation</vt:lpstr>
      <vt:lpstr>Developing a Plan</vt:lpstr>
      <vt:lpstr>SMARTER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51</cp:revision>
  <dcterms:modified xsi:type="dcterms:W3CDTF">2019-06-17T19:18:32Z</dcterms:modified>
</cp:coreProperties>
</file>