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51206400" cy="38404800"/>
  <p:notesSz cx="6858000" cy="9144000"/>
  <p:defaultTextStyle>
    <a:defPPr>
      <a:defRPr lang="en-US"/>
    </a:defPPr>
    <a:lvl1pPr marL="0" algn="l" defTabSz="4301338" rtl="0" eaLnBrk="1" latinLnBrk="0" hangingPunct="1">
      <a:defRPr sz="8467" kern="1200">
        <a:solidFill>
          <a:schemeClr val="tx1"/>
        </a:solidFill>
        <a:latin typeface="+mn-lt"/>
        <a:ea typeface="+mn-ea"/>
        <a:cs typeface="+mn-cs"/>
      </a:defRPr>
    </a:lvl1pPr>
    <a:lvl2pPr marL="2150669" algn="l" defTabSz="4301338" rtl="0" eaLnBrk="1" latinLnBrk="0" hangingPunct="1">
      <a:defRPr sz="8467" kern="1200">
        <a:solidFill>
          <a:schemeClr val="tx1"/>
        </a:solidFill>
        <a:latin typeface="+mn-lt"/>
        <a:ea typeface="+mn-ea"/>
        <a:cs typeface="+mn-cs"/>
      </a:defRPr>
    </a:lvl2pPr>
    <a:lvl3pPr marL="4301338" algn="l" defTabSz="4301338" rtl="0" eaLnBrk="1" latinLnBrk="0" hangingPunct="1">
      <a:defRPr sz="8467" kern="1200">
        <a:solidFill>
          <a:schemeClr val="tx1"/>
        </a:solidFill>
        <a:latin typeface="+mn-lt"/>
        <a:ea typeface="+mn-ea"/>
        <a:cs typeface="+mn-cs"/>
      </a:defRPr>
    </a:lvl3pPr>
    <a:lvl4pPr marL="6452006" algn="l" defTabSz="4301338" rtl="0" eaLnBrk="1" latinLnBrk="0" hangingPunct="1">
      <a:defRPr sz="8467" kern="1200">
        <a:solidFill>
          <a:schemeClr val="tx1"/>
        </a:solidFill>
        <a:latin typeface="+mn-lt"/>
        <a:ea typeface="+mn-ea"/>
        <a:cs typeface="+mn-cs"/>
      </a:defRPr>
    </a:lvl4pPr>
    <a:lvl5pPr marL="8602675" algn="l" defTabSz="4301338" rtl="0" eaLnBrk="1" latinLnBrk="0" hangingPunct="1">
      <a:defRPr sz="8467" kern="1200">
        <a:solidFill>
          <a:schemeClr val="tx1"/>
        </a:solidFill>
        <a:latin typeface="+mn-lt"/>
        <a:ea typeface="+mn-ea"/>
        <a:cs typeface="+mn-cs"/>
      </a:defRPr>
    </a:lvl5pPr>
    <a:lvl6pPr marL="10753344" algn="l" defTabSz="4301338" rtl="0" eaLnBrk="1" latinLnBrk="0" hangingPunct="1">
      <a:defRPr sz="8467" kern="1200">
        <a:solidFill>
          <a:schemeClr val="tx1"/>
        </a:solidFill>
        <a:latin typeface="+mn-lt"/>
        <a:ea typeface="+mn-ea"/>
        <a:cs typeface="+mn-cs"/>
      </a:defRPr>
    </a:lvl6pPr>
    <a:lvl7pPr marL="12904013" algn="l" defTabSz="4301338" rtl="0" eaLnBrk="1" latinLnBrk="0" hangingPunct="1">
      <a:defRPr sz="8467" kern="1200">
        <a:solidFill>
          <a:schemeClr val="tx1"/>
        </a:solidFill>
        <a:latin typeface="+mn-lt"/>
        <a:ea typeface="+mn-ea"/>
        <a:cs typeface="+mn-cs"/>
      </a:defRPr>
    </a:lvl7pPr>
    <a:lvl8pPr marL="15054682" algn="l" defTabSz="4301338" rtl="0" eaLnBrk="1" latinLnBrk="0" hangingPunct="1">
      <a:defRPr sz="8467" kern="1200">
        <a:solidFill>
          <a:schemeClr val="tx1"/>
        </a:solidFill>
        <a:latin typeface="+mn-lt"/>
        <a:ea typeface="+mn-ea"/>
        <a:cs typeface="+mn-cs"/>
      </a:defRPr>
    </a:lvl8pPr>
    <a:lvl9pPr marL="17205350" algn="l" defTabSz="4301338" rtl="0" eaLnBrk="1" latinLnBrk="0" hangingPunct="1">
      <a:defRPr sz="84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5">
          <p15:clr>
            <a:srgbClr val="A4A3A4"/>
          </p15:clr>
        </p15:guide>
        <p15:guide id="2" pos="156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autoAdjust="0"/>
    <p:restoredTop sz="94674"/>
  </p:normalViewPr>
  <p:slideViewPr>
    <p:cSldViewPr snapToGrid="0" snapToObjects="1">
      <p:cViewPr varScale="1">
        <p:scale>
          <a:sx n="21" d="100"/>
          <a:sy n="21" d="100"/>
        </p:scale>
        <p:origin x="1248" y="24"/>
      </p:cViewPr>
      <p:guideLst>
        <p:guide orient="horz" pos="3505"/>
        <p:guide pos="156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0"/>
            <a:ext cx="51206400" cy="7431525"/>
            <a:chOff x="0" y="0"/>
            <a:chExt cx="51206400" cy="7431525"/>
          </a:xfrm>
        </p:grpSpPr>
        <p:sp>
          <p:nvSpPr>
            <p:cNvPr id="4" name="Rectangle 3"/>
            <p:cNvSpPr/>
            <p:nvPr/>
          </p:nvSpPr>
          <p:spPr>
            <a:xfrm>
              <a:off x="0" y="0"/>
              <a:ext cx="51206400" cy="7431525"/>
            </a:xfrm>
            <a:prstGeom prst="rect">
              <a:avLst/>
            </a:prstGeom>
            <a:solidFill>
              <a:srgbClr val="0027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ugustaUniversity_S_REVERS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478" y="683836"/>
              <a:ext cx="6113939" cy="5910232"/>
            </a:xfrm>
            <a:prstGeom prst="rect">
              <a:avLst/>
            </a:prstGeom>
          </p:spPr>
        </p:pic>
      </p:grpSp>
    </p:spTree>
    <p:extLst>
      <p:ext uri="{BB962C8B-B14F-4D97-AF65-F5344CB8AC3E}">
        <p14:creationId xmlns:p14="http://schemas.microsoft.com/office/powerpoint/2010/main" val="1919758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0" y="0"/>
            <a:ext cx="51206400" cy="7431525"/>
            <a:chOff x="0" y="0"/>
            <a:chExt cx="51206400" cy="7431525"/>
          </a:xfrm>
        </p:grpSpPr>
        <p:sp>
          <p:nvSpPr>
            <p:cNvPr id="4" name="Rectangle 3"/>
            <p:cNvSpPr/>
            <p:nvPr/>
          </p:nvSpPr>
          <p:spPr>
            <a:xfrm>
              <a:off x="0" y="0"/>
              <a:ext cx="51206400" cy="7431525"/>
            </a:xfrm>
            <a:prstGeom prst="rect">
              <a:avLst/>
            </a:prstGeom>
            <a:solidFill>
              <a:srgbClr val="0027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ugustaUniversity_S_REVERS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478" y="683836"/>
              <a:ext cx="6113939" cy="5910232"/>
            </a:xfrm>
            <a:prstGeom prst="rect">
              <a:avLst/>
            </a:prstGeom>
          </p:spPr>
        </p:pic>
      </p:grpSp>
      <p:sp>
        <p:nvSpPr>
          <p:cNvPr id="6" name="Title 3"/>
          <p:cNvSpPr>
            <a:spLocks/>
          </p:cNvSpPr>
          <p:nvPr userDrawn="1"/>
        </p:nvSpPr>
        <p:spPr bwMode="auto">
          <a:xfrm>
            <a:off x="9829801" y="2668765"/>
            <a:ext cx="39685675" cy="47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53886" tIns="326940" rIns="653886" bIns="326940" anchor="t"/>
          <a:lstStyle/>
          <a:p>
            <a:pPr>
              <a:spcBef>
                <a:spcPts val="1201"/>
              </a:spcBef>
              <a:spcAft>
                <a:spcPts val="1201"/>
              </a:spcAft>
            </a:pPr>
            <a:r>
              <a:rPr lang="en-US" sz="6600" b="1" dirty="0">
                <a:solidFill>
                  <a:srgbClr val="FFFFFF"/>
                </a:solidFill>
                <a:latin typeface="Times New Roman" charset="0"/>
                <a:ea typeface="Times New Roman" charset="0"/>
                <a:cs typeface="Times New Roman" charset="0"/>
              </a:rPr>
              <a:t>Poster Title</a:t>
            </a:r>
          </a:p>
          <a:p>
            <a:pPr>
              <a:spcBef>
                <a:spcPts val="1201"/>
              </a:spcBef>
              <a:spcAft>
                <a:spcPts val="1201"/>
              </a:spcAft>
            </a:pPr>
            <a:r>
              <a:rPr lang="en-US" sz="5399" dirty="0">
                <a:solidFill>
                  <a:srgbClr val="FFFFFF"/>
                </a:solidFill>
                <a:latin typeface="Times New Roman" charset="0"/>
                <a:ea typeface="Times New Roman" charset="0"/>
                <a:cs typeface="Times New Roman" charset="0"/>
              </a:rPr>
              <a:t>Author Names</a:t>
            </a:r>
          </a:p>
          <a:p>
            <a:pPr>
              <a:spcBef>
                <a:spcPts val="1201"/>
              </a:spcBef>
              <a:spcAft>
                <a:spcPts val="1201"/>
              </a:spcAft>
            </a:pPr>
            <a:r>
              <a:rPr lang="en-US" sz="5399" dirty="0" smtClean="0">
                <a:solidFill>
                  <a:srgbClr val="FFFFFF"/>
                </a:solidFill>
                <a:latin typeface="Times New Roman" charset="0"/>
                <a:ea typeface="Times New Roman" charset="0"/>
                <a:cs typeface="Times New Roman" charset="0"/>
              </a:rPr>
              <a:t>Augusta University Pharmacy, </a:t>
            </a:r>
            <a:r>
              <a:rPr lang="en-US" sz="5399" dirty="0">
                <a:solidFill>
                  <a:srgbClr val="FFFFFF"/>
                </a:solidFill>
                <a:latin typeface="Times New Roman" charset="0"/>
                <a:ea typeface="Times New Roman" charset="0"/>
                <a:cs typeface="Times New Roman" charset="0"/>
              </a:rPr>
              <a:t>Augusta, Georgia</a:t>
            </a:r>
          </a:p>
          <a:p>
            <a:endParaRPr lang="en-US" sz="7799" dirty="0">
              <a:solidFill>
                <a:srgbClr val="FFFFFF"/>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6283277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tif"/><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865" y="27324866"/>
            <a:ext cx="14493240" cy="974435"/>
          </a:xfrm>
          <a:prstGeom prst="rect">
            <a:avLst/>
          </a:prstGeom>
          <a:solidFill>
            <a:srgbClr val="002741"/>
          </a:solidFill>
        </p:spPr>
        <p:txBody>
          <a:bodyPr wrap="square" lIns="142176" tIns="71089" rIns="142176" bIns="71089" rtlCol="0">
            <a:spAutoFit/>
          </a:bodyPr>
          <a:lstStyle/>
          <a:p>
            <a:pPr algn="ctr"/>
            <a:r>
              <a:rPr lang="en-US" sz="5399" b="1" dirty="0">
                <a:solidFill>
                  <a:srgbClr val="FFFFFF"/>
                </a:solidFill>
                <a:latin typeface="Calibri" charset="0"/>
                <a:ea typeface="Calibri" charset="0"/>
                <a:cs typeface="Calibri" charset="0"/>
              </a:rPr>
              <a:t>METHODS</a:t>
            </a:r>
          </a:p>
        </p:txBody>
      </p:sp>
      <p:sp>
        <p:nvSpPr>
          <p:cNvPr id="3" name="TextBox 2"/>
          <p:cNvSpPr txBox="1"/>
          <p:nvPr/>
        </p:nvSpPr>
        <p:spPr>
          <a:xfrm>
            <a:off x="935475" y="32228578"/>
            <a:ext cx="14493240" cy="974435"/>
          </a:xfrm>
          <a:prstGeom prst="rect">
            <a:avLst/>
          </a:prstGeom>
          <a:solidFill>
            <a:srgbClr val="002741"/>
          </a:solidFill>
        </p:spPr>
        <p:txBody>
          <a:bodyPr wrap="square" lIns="142176" tIns="71089" rIns="142176" bIns="71089" rtlCol="0" anchor="t">
            <a:spAutoFit/>
          </a:bodyPr>
          <a:lstStyle/>
          <a:p>
            <a:pPr algn="ctr"/>
            <a:r>
              <a:rPr lang="en-US" sz="5399" b="1" dirty="0" smtClean="0">
                <a:solidFill>
                  <a:schemeClr val="bg1"/>
                </a:solidFill>
                <a:latin typeface="Calibri" charset="0"/>
                <a:ea typeface="Calibri" charset="0"/>
                <a:cs typeface="Calibri" charset="0"/>
              </a:rPr>
              <a:t>Conclusion</a:t>
            </a:r>
            <a:endParaRPr lang="en-US" sz="5399" b="1" dirty="0">
              <a:solidFill>
                <a:schemeClr val="bg1"/>
              </a:solidFill>
              <a:latin typeface="Calibri" charset="0"/>
              <a:ea typeface="Calibri" charset="0"/>
              <a:cs typeface="Calibri" charset="0"/>
            </a:endParaRPr>
          </a:p>
        </p:txBody>
      </p:sp>
      <p:sp>
        <p:nvSpPr>
          <p:cNvPr id="4" name="TextBox 3"/>
          <p:cNvSpPr txBox="1"/>
          <p:nvPr/>
        </p:nvSpPr>
        <p:spPr>
          <a:xfrm>
            <a:off x="937621" y="7886701"/>
            <a:ext cx="14493240" cy="974435"/>
          </a:xfrm>
          <a:prstGeom prst="rect">
            <a:avLst/>
          </a:prstGeom>
          <a:solidFill>
            <a:srgbClr val="002741"/>
          </a:solidFill>
        </p:spPr>
        <p:txBody>
          <a:bodyPr wrap="square" lIns="142176" tIns="71089" rIns="142176" bIns="71089" rtlCol="0" anchor="t">
            <a:spAutoFit/>
          </a:bodyPr>
          <a:lstStyle/>
          <a:p>
            <a:pPr algn="ctr"/>
            <a:r>
              <a:rPr lang="en-US" sz="5399" b="1" dirty="0">
                <a:solidFill>
                  <a:schemeClr val="bg1"/>
                </a:solidFill>
                <a:latin typeface="Calibri" charset="0"/>
                <a:ea typeface="Calibri" charset="0"/>
                <a:cs typeface="Calibri" charset="0"/>
              </a:rPr>
              <a:t>INTRODUCTION</a:t>
            </a:r>
          </a:p>
        </p:txBody>
      </p:sp>
      <p:sp>
        <p:nvSpPr>
          <p:cNvPr id="7" name="TextBox 6"/>
          <p:cNvSpPr txBox="1"/>
          <p:nvPr/>
        </p:nvSpPr>
        <p:spPr>
          <a:xfrm>
            <a:off x="37549774" y="30726366"/>
            <a:ext cx="13335000" cy="974435"/>
          </a:xfrm>
          <a:prstGeom prst="rect">
            <a:avLst/>
          </a:prstGeom>
          <a:solidFill>
            <a:srgbClr val="002741"/>
          </a:solidFill>
        </p:spPr>
        <p:txBody>
          <a:bodyPr wrap="square" lIns="142176" tIns="71089" rIns="142176" bIns="71089" rtlCol="0" anchor="t">
            <a:spAutoFit/>
          </a:bodyPr>
          <a:lstStyle/>
          <a:p>
            <a:pPr algn="ctr"/>
            <a:r>
              <a:rPr lang="en-US" sz="5399" b="1" dirty="0">
                <a:solidFill>
                  <a:schemeClr val="bg1"/>
                </a:solidFill>
                <a:latin typeface="Calibri" charset="0"/>
                <a:ea typeface="Calibri" charset="0"/>
                <a:cs typeface="Calibri" charset="0"/>
              </a:rPr>
              <a:t>ACKNOWLEDGEMENTS</a:t>
            </a:r>
          </a:p>
        </p:txBody>
      </p:sp>
      <p:sp>
        <p:nvSpPr>
          <p:cNvPr id="8" name="TextBox 7"/>
          <p:cNvSpPr txBox="1"/>
          <p:nvPr/>
        </p:nvSpPr>
        <p:spPr>
          <a:xfrm>
            <a:off x="37549774" y="25041367"/>
            <a:ext cx="13335000" cy="974435"/>
          </a:xfrm>
          <a:prstGeom prst="rect">
            <a:avLst/>
          </a:prstGeom>
          <a:solidFill>
            <a:srgbClr val="002741"/>
          </a:solidFill>
        </p:spPr>
        <p:txBody>
          <a:bodyPr wrap="square" lIns="142176" tIns="71089" rIns="142176" bIns="71089" rtlCol="0" anchor="t">
            <a:spAutoFit/>
          </a:bodyPr>
          <a:lstStyle/>
          <a:p>
            <a:pPr algn="ctr"/>
            <a:r>
              <a:rPr lang="en-US" sz="5399" b="1" dirty="0" smtClean="0">
                <a:solidFill>
                  <a:schemeClr val="bg1"/>
                </a:solidFill>
                <a:latin typeface="Calibri" charset="0"/>
                <a:ea typeface="Calibri" charset="0"/>
                <a:cs typeface="Calibri" charset="0"/>
              </a:rPr>
              <a:t>REFERENCES</a:t>
            </a:r>
            <a:endParaRPr lang="en-US" sz="5399" b="1" dirty="0">
              <a:solidFill>
                <a:schemeClr val="bg1"/>
              </a:solidFill>
              <a:latin typeface="Calibri" charset="0"/>
              <a:ea typeface="Calibri" charset="0"/>
              <a:cs typeface="Calibri"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412974" y="32285703"/>
            <a:ext cx="5860905" cy="5798087"/>
          </a:xfrm>
          <a:prstGeom prst="rect">
            <a:avLst/>
          </a:prstGeom>
          <a:noFill/>
          <a:effectLst>
            <a:reflection stA="0" endPos="65000" dist="50800" dir="5400000" sy="-100000" algn="bl" rotWithShape="0"/>
          </a:effectLst>
        </p:spPr>
      </p:pic>
      <p:sp>
        <p:nvSpPr>
          <p:cNvPr id="10" name="TextBox 9"/>
          <p:cNvSpPr txBox="1"/>
          <p:nvPr/>
        </p:nvSpPr>
        <p:spPr>
          <a:xfrm>
            <a:off x="8493212" y="2276437"/>
            <a:ext cx="40118577" cy="1446550"/>
          </a:xfrm>
          <a:prstGeom prst="rect">
            <a:avLst/>
          </a:prstGeom>
          <a:noFill/>
        </p:spPr>
        <p:txBody>
          <a:bodyPr wrap="square" rtlCol="0">
            <a:spAutoFit/>
          </a:bodyPr>
          <a:lstStyle/>
          <a:p>
            <a:r>
              <a:rPr lang="en-US" sz="8800" dirty="0" smtClean="0">
                <a:solidFill>
                  <a:schemeClr val="bg1"/>
                </a:solidFill>
                <a:latin typeface="Calibri" charset="0"/>
                <a:ea typeface="Calibri" charset="0"/>
                <a:cs typeface="Calibri" charset="0"/>
              </a:rPr>
              <a:t>       Leslie </a:t>
            </a:r>
            <a:r>
              <a:rPr lang="en-US" sz="8800" dirty="0">
                <a:solidFill>
                  <a:schemeClr val="bg1"/>
                </a:solidFill>
                <a:latin typeface="Calibri" charset="0"/>
                <a:ea typeface="Calibri" charset="0"/>
                <a:cs typeface="Calibri" charset="0"/>
              </a:rPr>
              <a:t>Duncan, Caleb Jensen, </a:t>
            </a:r>
            <a:r>
              <a:rPr lang="en-US" sz="8800" dirty="0" err="1" smtClean="0">
                <a:solidFill>
                  <a:schemeClr val="bg1"/>
                </a:solidFill>
                <a:latin typeface="Calibri" charset="0"/>
                <a:ea typeface="Calibri" charset="0"/>
                <a:cs typeface="Calibri" charset="0"/>
              </a:rPr>
              <a:t>Leilei</a:t>
            </a:r>
            <a:r>
              <a:rPr lang="en-US" sz="8800" dirty="0" smtClean="0">
                <a:solidFill>
                  <a:schemeClr val="bg1"/>
                </a:solidFill>
                <a:latin typeface="Calibri" charset="0"/>
                <a:ea typeface="Calibri" charset="0"/>
                <a:cs typeface="Calibri" charset="0"/>
              </a:rPr>
              <a:t> He, Liwei Lang, Yong </a:t>
            </a:r>
            <a:r>
              <a:rPr lang="en-US" sz="8800" dirty="0" err="1" smtClean="0">
                <a:solidFill>
                  <a:schemeClr val="bg1"/>
                </a:solidFill>
                <a:latin typeface="Calibri" charset="0"/>
                <a:ea typeface="Calibri" charset="0"/>
                <a:cs typeface="Calibri" charset="0"/>
              </a:rPr>
              <a:t>Teng</a:t>
            </a:r>
            <a:r>
              <a:rPr lang="en-US" sz="8800" dirty="0" smtClean="0">
                <a:solidFill>
                  <a:schemeClr val="bg1"/>
                </a:solidFill>
                <a:latin typeface="Calibri" charset="0"/>
                <a:ea typeface="Calibri" charset="0"/>
                <a:cs typeface="Calibri" charset="0"/>
              </a:rPr>
              <a:t> (yteng@augusta.edu)        </a:t>
            </a:r>
            <a:endParaRPr lang="en-US" sz="8800" dirty="0">
              <a:solidFill>
                <a:schemeClr val="bg1"/>
              </a:solidFill>
              <a:latin typeface="Calibri" charset="0"/>
              <a:ea typeface="Calibri" charset="0"/>
              <a:cs typeface="Calibri" charset="0"/>
            </a:endParaRPr>
          </a:p>
        </p:txBody>
      </p:sp>
      <p:sp>
        <p:nvSpPr>
          <p:cNvPr id="5" name="Rectangle 4"/>
          <p:cNvSpPr/>
          <p:nvPr/>
        </p:nvSpPr>
        <p:spPr>
          <a:xfrm>
            <a:off x="15750901" y="5622893"/>
            <a:ext cx="25603200" cy="1446550"/>
          </a:xfrm>
          <a:prstGeom prst="rect">
            <a:avLst/>
          </a:prstGeom>
        </p:spPr>
        <p:txBody>
          <a:bodyPr>
            <a:spAutoFit/>
          </a:bodyPr>
          <a:lstStyle/>
          <a:p>
            <a:pPr>
              <a:spcBef>
                <a:spcPts val="1201"/>
              </a:spcBef>
              <a:spcAft>
                <a:spcPts val="1201"/>
              </a:spcAft>
            </a:pPr>
            <a:r>
              <a:rPr lang="en-US" sz="8800" dirty="0" smtClean="0">
                <a:solidFill>
                  <a:srgbClr val="FFFFFF"/>
                </a:solidFill>
                <a:latin typeface="Calibri" charset="0"/>
                <a:ea typeface="Calibri" charset="0"/>
                <a:cs typeface="Calibri" charset="0"/>
              </a:rPr>
              <a:t>     CURS </a:t>
            </a:r>
            <a:r>
              <a:rPr lang="en-US" sz="8800" dirty="0">
                <a:solidFill>
                  <a:srgbClr val="FFFFFF"/>
                </a:solidFill>
                <a:latin typeface="Calibri" charset="0"/>
                <a:ea typeface="Calibri" charset="0"/>
                <a:cs typeface="Calibri" charset="0"/>
              </a:rPr>
              <a:t>Summer Scholars Program, Augusta </a:t>
            </a:r>
            <a:r>
              <a:rPr lang="en-US" sz="8800" dirty="0" smtClean="0">
                <a:solidFill>
                  <a:srgbClr val="FFFFFF"/>
                </a:solidFill>
                <a:latin typeface="Calibri" charset="0"/>
                <a:ea typeface="Calibri" charset="0"/>
                <a:cs typeface="Calibri" charset="0"/>
              </a:rPr>
              <a:t>University</a:t>
            </a:r>
            <a:endParaRPr lang="en-US" sz="8800" dirty="0">
              <a:solidFill>
                <a:srgbClr val="FFFFFF"/>
              </a:solidFill>
              <a:latin typeface="Calibri" charset="0"/>
              <a:ea typeface="Calibri" charset="0"/>
              <a:cs typeface="Calibri" charset="0"/>
            </a:endParaRPr>
          </a:p>
        </p:txBody>
      </p:sp>
      <p:sp>
        <p:nvSpPr>
          <p:cNvPr id="11" name="TextBox 10"/>
          <p:cNvSpPr txBox="1"/>
          <p:nvPr/>
        </p:nvSpPr>
        <p:spPr>
          <a:xfrm>
            <a:off x="9105788" y="305876"/>
            <a:ext cx="40895218" cy="1785104"/>
          </a:xfrm>
          <a:prstGeom prst="rect">
            <a:avLst/>
          </a:prstGeom>
          <a:noFill/>
        </p:spPr>
        <p:txBody>
          <a:bodyPr wrap="square" rtlCol="0">
            <a:spAutoFit/>
          </a:bodyPr>
          <a:lstStyle/>
          <a:p>
            <a:r>
              <a:rPr lang="en-US" sz="11000" b="1" dirty="0">
                <a:solidFill>
                  <a:srgbClr val="FFC000"/>
                </a:solidFill>
                <a:latin typeface="Calibri" charset="0"/>
                <a:ea typeface="Calibri" charset="0"/>
                <a:cs typeface="Calibri" charset="0"/>
              </a:rPr>
              <a:t>Targeting EGFR by histone </a:t>
            </a:r>
            <a:r>
              <a:rPr lang="en-US" sz="10500" b="1" dirty="0">
                <a:solidFill>
                  <a:srgbClr val="FFC000"/>
                </a:solidFill>
                <a:latin typeface="Calibri" charset="0"/>
                <a:ea typeface="Calibri" charset="0"/>
                <a:cs typeface="Calibri" charset="0"/>
              </a:rPr>
              <a:t>deacetylase</a:t>
            </a:r>
            <a:r>
              <a:rPr lang="en-US" sz="11000" b="1" dirty="0">
                <a:solidFill>
                  <a:srgbClr val="FFC000"/>
                </a:solidFill>
                <a:latin typeface="Calibri" charset="0"/>
                <a:ea typeface="Calibri" charset="0"/>
                <a:cs typeface="Calibri" charset="0"/>
              </a:rPr>
              <a:t> inhibitors in cancer </a:t>
            </a:r>
            <a:r>
              <a:rPr lang="en-US" sz="11000" b="1" dirty="0" smtClean="0">
                <a:solidFill>
                  <a:srgbClr val="FFC000"/>
                </a:solidFill>
                <a:latin typeface="Calibri" charset="0"/>
                <a:ea typeface="Calibri" charset="0"/>
                <a:cs typeface="Calibri" charset="0"/>
              </a:rPr>
              <a:t>treatment</a:t>
            </a:r>
            <a:endParaRPr lang="en-US" sz="11000" b="1" dirty="0">
              <a:solidFill>
                <a:srgbClr val="FFC000"/>
              </a:solidFill>
              <a:latin typeface="Calibri" charset="0"/>
              <a:ea typeface="Calibri" charset="0"/>
              <a:cs typeface="Calibri" charset="0"/>
            </a:endParaRPr>
          </a:p>
        </p:txBody>
      </p:sp>
      <p:sp>
        <p:nvSpPr>
          <p:cNvPr id="16" name="TextBox 15"/>
          <p:cNvSpPr txBox="1"/>
          <p:nvPr/>
        </p:nvSpPr>
        <p:spPr>
          <a:xfrm>
            <a:off x="43286583" y="33258406"/>
            <a:ext cx="7071360" cy="3323987"/>
          </a:xfrm>
          <a:prstGeom prst="rect">
            <a:avLst/>
          </a:prstGeom>
          <a:noFill/>
        </p:spPr>
        <p:txBody>
          <a:bodyPr wrap="square" rtlCol="0">
            <a:spAutoFit/>
          </a:bodyPr>
          <a:lstStyle/>
          <a:p>
            <a:pPr algn="just"/>
            <a:r>
              <a:rPr lang="en-US" sz="4400" b="1" dirty="0">
                <a:solidFill>
                  <a:srgbClr val="000000"/>
                </a:solidFill>
                <a:latin typeface="Times New Roman" panose="02020603050405020304" pitchFamily="18" charset="0"/>
                <a:ea typeface="SimSun" panose="02010600030101010101" pitchFamily="2" charset="-122"/>
              </a:rPr>
              <a:t>This research was supported by the Augusta University Center for Undergraduate Research and Scholarship.</a:t>
            </a:r>
          </a:p>
          <a:p>
            <a:endParaRPr lang="en-US" sz="3400" dirty="0" smtClean="0">
              <a:latin typeface="Calibri" charset="0"/>
              <a:ea typeface="Calibri" charset="0"/>
              <a:cs typeface="Calibri" charset="0"/>
            </a:endParaRPr>
          </a:p>
        </p:txBody>
      </p:sp>
      <p:sp>
        <p:nvSpPr>
          <p:cNvPr id="20" name="Rectangle 19"/>
          <p:cNvSpPr/>
          <p:nvPr/>
        </p:nvSpPr>
        <p:spPr>
          <a:xfrm>
            <a:off x="16472624" y="4077589"/>
            <a:ext cx="24205857" cy="1446550"/>
          </a:xfrm>
          <a:prstGeom prst="rect">
            <a:avLst/>
          </a:prstGeom>
        </p:spPr>
        <p:txBody>
          <a:bodyPr wrap="none">
            <a:spAutoFit/>
          </a:bodyPr>
          <a:lstStyle/>
          <a:p>
            <a:r>
              <a:rPr lang="en-US" sz="8800" dirty="0" smtClean="0">
                <a:solidFill>
                  <a:schemeClr val="bg1"/>
                </a:solidFill>
                <a:latin typeface="Calibri" charset="0"/>
                <a:ea typeface="Calibri" charset="0"/>
                <a:cs typeface="Calibri" charset="0"/>
              </a:rPr>
              <a:t>     Department </a:t>
            </a:r>
            <a:r>
              <a:rPr lang="en-US" sz="8800" dirty="0">
                <a:solidFill>
                  <a:schemeClr val="bg1"/>
                </a:solidFill>
                <a:latin typeface="Calibri" charset="0"/>
                <a:ea typeface="Calibri" charset="0"/>
                <a:cs typeface="Calibri" charset="0"/>
              </a:rPr>
              <a:t>of Oral Biology &amp; Diagnostic </a:t>
            </a:r>
            <a:r>
              <a:rPr lang="en-US" sz="8800" dirty="0" smtClean="0">
                <a:solidFill>
                  <a:schemeClr val="bg1"/>
                </a:solidFill>
                <a:latin typeface="Calibri" charset="0"/>
                <a:ea typeface="Calibri" charset="0"/>
                <a:cs typeface="Calibri" charset="0"/>
              </a:rPr>
              <a:t>Sciences</a:t>
            </a:r>
            <a:endParaRPr lang="en-US" dirty="0"/>
          </a:p>
        </p:txBody>
      </p:sp>
      <p:graphicFrame>
        <p:nvGraphicFramePr>
          <p:cNvPr id="25" name="Object 24"/>
          <p:cNvGraphicFramePr>
            <a:graphicFrameLocks noChangeAspect="1"/>
          </p:cNvGraphicFramePr>
          <p:nvPr>
            <p:extLst>
              <p:ext uri="{D42A27DB-BD31-4B8C-83A1-F6EECF244321}">
                <p14:modId xmlns:p14="http://schemas.microsoft.com/office/powerpoint/2010/main" val="2255026563"/>
              </p:ext>
            </p:extLst>
          </p:nvPr>
        </p:nvGraphicFramePr>
        <p:xfrm>
          <a:off x="16894945" y="8219087"/>
          <a:ext cx="20654829" cy="7767041"/>
        </p:xfrm>
        <a:graphic>
          <a:graphicData uri="http://schemas.openxmlformats.org/presentationml/2006/ole">
            <mc:AlternateContent xmlns:mc="http://schemas.openxmlformats.org/markup-compatibility/2006">
              <mc:Choice xmlns:v="urn:schemas-microsoft-com:vml" Requires="v">
                <p:oleObj spid="_x0000_s1054" name="Image" r:id="rId4" imgW="2862000" imgH="1075680" progId="Photoshop.Image.13">
                  <p:embed/>
                </p:oleObj>
              </mc:Choice>
              <mc:Fallback>
                <p:oleObj name="Image" r:id="rId4" imgW="2862000" imgH="1075680" progId="Photoshop.Image.13">
                  <p:embed/>
                  <p:pic>
                    <p:nvPicPr>
                      <p:cNvPr id="13" name="Object 12"/>
                      <p:cNvPicPr/>
                      <p:nvPr/>
                    </p:nvPicPr>
                    <p:blipFill>
                      <a:blip r:embed="rId5"/>
                      <a:stretch>
                        <a:fillRect/>
                      </a:stretch>
                    </p:blipFill>
                    <p:spPr>
                      <a:xfrm>
                        <a:off x="16894945" y="8219087"/>
                        <a:ext cx="20654829" cy="7767041"/>
                      </a:xfrm>
                      <a:prstGeom prst="rect">
                        <a:avLst/>
                      </a:prstGeom>
                      <a:ln w="34925">
                        <a:solidFill>
                          <a:schemeClr val="tx1"/>
                        </a:solidFill>
                      </a:ln>
                    </p:spPr>
                  </p:pic>
                </p:oleObj>
              </mc:Fallback>
            </mc:AlternateContent>
          </a:graphicData>
        </a:graphic>
      </p:graphicFrame>
      <p:sp>
        <p:nvSpPr>
          <p:cNvPr id="21" name="Rectangle 20"/>
          <p:cNvSpPr/>
          <p:nvPr/>
        </p:nvSpPr>
        <p:spPr>
          <a:xfrm>
            <a:off x="17107215" y="16280090"/>
            <a:ext cx="20230287" cy="1446550"/>
          </a:xfrm>
          <a:prstGeom prst="rect">
            <a:avLst/>
          </a:prstGeom>
        </p:spPr>
        <p:txBody>
          <a:bodyPr wrap="square">
            <a:spAutoFit/>
          </a:bodyPr>
          <a:lstStyle/>
          <a:p>
            <a:r>
              <a:rPr lang="en-US" sz="4400" b="1" dirty="0">
                <a:solidFill>
                  <a:srgbClr val="000000"/>
                </a:solidFill>
                <a:latin typeface="Times New Roman" panose="02020603050405020304" pitchFamily="18" charset="0"/>
                <a:ea typeface="SimSun" panose="02010600030101010101" pitchFamily="2" charset="-122"/>
              </a:rPr>
              <a:t>Figure 1. The effects of TSA on HNSCC cell proliferation measured by MTS assays within 72 hours after drug treatment. </a:t>
            </a:r>
          </a:p>
        </p:txBody>
      </p:sp>
      <p:sp>
        <p:nvSpPr>
          <p:cNvPr id="22" name="Rectangle 21"/>
          <p:cNvSpPr/>
          <p:nvPr/>
        </p:nvSpPr>
        <p:spPr>
          <a:xfrm>
            <a:off x="16998793" y="26555721"/>
            <a:ext cx="19792374" cy="1446550"/>
          </a:xfrm>
          <a:prstGeom prst="rect">
            <a:avLst/>
          </a:prstGeom>
        </p:spPr>
        <p:txBody>
          <a:bodyPr wrap="square">
            <a:spAutoFit/>
          </a:bodyPr>
          <a:lstStyle/>
          <a:p>
            <a:pPr algn="just"/>
            <a:r>
              <a:rPr lang="en-US" sz="4400" b="1" dirty="0">
                <a:solidFill>
                  <a:srgbClr val="000000"/>
                </a:solidFill>
                <a:latin typeface="Times New Roman" panose="02020603050405020304" pitchFamily="18" charset="0"/>
                <a:ea typeface="SimSun" panose="02010600030101010101" pitchFamily="2" charset="-122"/>
              </a:rPr>
              <a:t>Figure 2. The effect of TSA on the tyrosine phosphorylation levels of EGFR family members determined by Human </a:t>
            </a:r>
            <a:r>
              <a:rPr lang="en-US" sz="4400" b="1" dirty="0" err="1">
                <a:solidFill>
                  <a:srgbClr val="000000"/>
                </a:solidFill>
                <a:latin typeface="Times New Roman" panose="02020603050405020304" pitchFamily="18" charset="0"/>
                <a:ea typeface="SimSun" panose="02010600030101010101" pitchFamily="2" charset="-122"/>
              </a:rPr>
              <a:t>Phospho</a:t>
            </a:r>
            <a:r>
              <a:rPr lang="en-US" sz="4400" b="1" dirty="0">
                <a:solidFill>
                  <a:srgbClr val="000000"/>
                </a:solidFill>
                <a:latin typeface="Times New Roman" panose="02020603050405020304" pitchFamily="18" charset="0"/>
                <a:ea typeface="SimSun" panose="02010600030101010101" pitchFamily="2" charset="-122"/>
              </a:rPr>
              <a:t>-RTK array.</a:t>
            </a:r>
          </a:p>
        </p:txBody>
      </p:sp>
      <p:sp>
        <p:nvSpPr>
          <p:cNvPr id="30" name="Rectangle 29"/>
          <p:cNvSpPr/>
          <p:nvPr/>
        </p:nvSpPr>
        <p:spPr>
          <a:xfrm>
            <a:off x="16462541" y="35859118"/>
            <a:ext cx="20864877" cy="1446550"/>
          </a:xfrm>
          <a:prstGeom prst="rect">
            <a:avLst/>
          </a:prstGeom>
        </p:spPr>
        <p:txBody>
          <a:bodyPr wrap="square">
            <a:spAutoFit/>
          </a:bodyPr>
          <a:lstStyle/>
          <a:p>
            <a:r>
              <a:rPr lang="en-US" sz="4400" b="1" dirty="0">
                <a:solidFill>
                  <a:srgbClr val="000000"/>
                </a:solidFill>
                <a:latin typeface="Times New Roman" panose="02020603050405020304" pitchFamily="18" charset="0"/>
                <a:ea typeface="SimSun" panose="02010600030101010101" pitchFamily="2" charset="-122"/>
              </a:rPr>
              <a:t>Figure </a:t>
            </a:r>
            <a:r>
              <a:rPr lang="en-US" sz="4400" b="1" dirty="0" smtClean="0">
                <a:solidFill>
                  <a:srgbClr val="000000"/>
                </a:solidFill>
                <a:latin typeface="Times New Roman" panose="02020603050405020304" pitchFamily="18" charset="0"/>
                <a:ea typeface="SimSun" panose="02010600030101010101" pitchFamily="2" charset="-122"/>
              </a:rPr>
              <a:t>4. </a:t>
            </a:r>
            <a:r>
              <a:rPr lang="en-US" sz="4400" b="1" dirty="0">
                <a:solidFill>
                  <a:srgbClr val="000000"/>
                </a:solidFill>
                <a:latin typeface="Times New Roman" panose="02020603050405020304" pitchFamily="18" charset="0"/>
                <a:ea typeface="SimSun" panose="02010600030101010101" pitchFamily="2" charset="-122"/>
              </a:rPr>
              <a:t>The protein levels of EGFR determined by Western blotting in the presence of 5 </a:t>
            </a:r>
            <a:r>
              <a:rPr lang="en-US" sz="4400" b="1" dirty="0" err="1">
                <a:solidFill>
                  <a:srgbClr val="000000"/>
                </a:solidFill>
                <a:latin typeface="Times New Roman" panose="02020603050405020304" pitchFamily="18" charset="0"/>
                <a:ea typeface="SimSun" panose="02010600030101010101" pitchFamily="2" charset="-122"/>
              </a:rPr>
              <a:t>μM</a:t>
            </a:r>
            <a:r>
              <a:rPr lang="en-US" sz="4400" b="1" dirty="0">
                <a:solidFill>
                  <a:srgbClr val="000000"/>
                </a:solidFill>
                <a:latin typeface="Times New Roman" panose="02020603050405020304" pitchFamily="18" charset="0"/>
                <a:ea typeface="SimSun" panose="02010600030101010101" pitchFamily="2" charset="-122"/>
              </a:rPr>
              <a:t> TSA alone, 10 </a:t>
            </a:r>
            <a:r>
              <a:rPr lang="en-US" sz="4400" b="1" dirty="0" err="1">
                <a:solidFill>
                  <a:srgbClr val="000000"/>
                </a:solidFill>
                <a:latin typeface="Times New Roman" panose="02020603050405020304" pitchFamily="18" charset="0"/>
                <a:ea typeface="SimSun" panose="02010600030101010101" pitchFamily="2" charset="-122"/>
              </a:rPr>
              <a:t>μM</a:t>
            </a:r>
            <a:r>
              <a:rPr lang="en-US" sz="4400" b="1" dirty="0">
                <a:solidFill>
                  <a:srgbClr val="000000"/>
                </a:solidFill>
                <a:latin typeface="Times New Roman" panose="02020603050405020304" pitchFamily="18" charset="0"/>
                <a:ea typeface="SimSun" panose="02010600030101010101" pitchFamily="2" charset="-122"/>
              </a:rPr>
              <a:t> MG132 alone, or in combination. </a:t>
            </a:r>
          </a:p>
        </p:txBody>
      </p:sp>
      <p:sp>
        <p:nvSpPr>
          <p:cNvPr id="33" name="Rectangle 32"/>
          <p:cNvSpPr/>
          <p:nvPr/>
        </p:nvSpPr>
        <p:spPr>
          <a:xfrm>
            <a:off x="38170888" y="26314774"/>
            <a:ext cx="12187055" cy="3785652"/>
          </a:xfrm>
          <a:prstGeom prst="rect">
            <a:avLst/>
          </a:prstGeom>
        </p:spPr>
        <p:txBody>
          <a:bodyPr wrap="square">
            <a:spAutoFit/>
          </a:bodyPr>
          <a:lstStyle/>
          <a:p>
            <a:r>
              <a:rPr lang="en-US" sz="4000" dirty="0" err="1">
                <a:latin typeface="Times New Roman" panose="02020603050405020304" pitchFamily="18" charset="0"/>
                <a:cs typeface="Times New Roman" panose="02020603050405020304" pitchFamily="18" charset="0"/>
              </a:rPr>
              <a:t>Xie</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X et </a:t>
            </a:r>
            <a:r>
              <a:rPr lang="en-US" sz="4000" dirty="0">
                <a:latin typeface="Times New Roman" panose="02020603050405020304" pitchFamily="18" charset="0"/>
                <a:cs typeface="Times New Roman" panose="02020603050405020304" pitchFamily="18" charset="0"/>
              </a:rPr>
              <a:t>al</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Oncotarget</a:t>
            </a:r>
            <a:r>
              <a:rPr lang="en-US" sz="4000" dirty="0">
                <a:latin typeface="Times New Roman" panose="02020603050405020304" pitchFamily="18" charset="0"/>
                <a:cs typeface="Times New Roman" panose="02020603050405020304" pitchFamily="18" charset="0"/>
              </a:rPr>
              <a:t>. 2016;7:58111–20</a:t>
            </a:r>
            <a:r>
              <a:rPr lang="en-US" sz="4000" dirty="0" smtClean="0">
                <a:latin typeface="Times New Roman" panose="02020603050405020304" pitchFamily="18" charset="0"/>
                <a:cs typeface="Times New Roman" panose="02020603050405020304" pitchFamily="18" charset="0"/>
              </a:rPr>
              <a:t>.</a:t>
            </a:r>
          </a:p>
          <a:p>
            <a:r>
              <a:rPr lang="en-US" sz="4000" dirty="0" smtClean="0">
                <a:latin typeface="Times New Roman" panose="02020603050405020304" pitchFamily="18" charset="0"/>
                <a:cs typeface="Times New Roman" panose="02020603050405020304" pitchFamily="18" charset="0"/>
              </a:rPr>
              <a:t>Lang L et al. </a:t>
            </a:r>
            <a:r>
              <a:rPr lang="en-US" sz="4000" dirty="0">
                <a:latin typeface="Times New Roman" panose="02020603050405020304" pitchFamily="18" charset="0"/>
                <a:cs typeface="Times New Roman" panose="02020603050405020304" pitchFamily="18" charset="0"/>
              </a:rPr>
              <a:t>J </a:t>
            </a:r>
            <a:r>
              <a:rPr lang="en-US" sz="4000" dirty="0" err="1">
                <a:latin typeface="Times New Roman" panose="02020603050405020304" pitchFamily="18" charset="0"/>
                <a:cs typeface="Times New Roman" panose="02020603050405020304" pitchFamily="18" charset="0"/>
              </a:rPr>
              <a:t>Exp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Clin</a:t>
            </a:r>
            <a:r>
              <a:rPr lang="en-US" sz="4000" dirty="0">
                <a:latin typeface="Times New Roman" panose="02020603050405020304" pitchFamily="18" charset="0"/>
                <a:cs typeface="Times New Roman" panose="02020603050405020304" pitchFamily="18" charset="0"/>
              </a:rPr>
              <a:t> Cancer Res. 2017;36:112</a:t>
            </a:r>
            <a:r>
              <a:rPr lang="en-US" sz="4000" dirty="0" smtClean="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Lang </a:t>
            </a:r>
            <a:r>
              <a:rPr lang="en-US" sz="4000" dirty="0" smtClean="0">
                <a:latin typeface="Times New Roman" panose="02020603050405020304" pitchFamily="18" charset="0"/>
                <a:cs typeface="Times New Roman" panose="02020603050405020304" pitchFamily="18" charset="0"/>
              </a:rPr>
              <a:t>L et al. </a:t>
            </a:r>
            <a:r>
              <a:rPr lang="en-US" sz="4000" dirty="0">
                <a:latin typeface="Times New Roman" panose="02020603050405020304" pitchFamily="18" charset="0"/>
                <a:cs typeface="Times New Roman" panose="02020603050405020304" pitchFamily="18" charset="0"/>
              </a:rPr>
              <a:t>J </a:t>
            </a:r>
            <a:r>
              <a:rPr lang="en-US" sz="4000" dirty="0" err="1">
                <a:latin typeface="Times New Roman" panose="02020603050405020304" pitchFamily="18" charset="0"/>
                <a:cs typeface="Times New Roman" panose="02020603050405020304" pitchFamily="18" charset="0"/>
              </a:rPr>
              <a:t>Hematol</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Oncol</a:t>
            </a:r>
            <a:r>
              <a:rPr lang="en-US" sz="4000" dirty="0">
                <a:latin typeface="Times New Roman" panose="02020603050405020304" pitchFamily="18" charset="0"/>
                <a:cs typeface="Times New Roman" panose="02020603050405020304" pitchFamily="18" charset="0"/>
              </a:rPr>
              <a:t>. 2018;11:85. </a:t>
            </a:r>
            <a:endParaRPr lang="en-US" sz="4000" dirty="0" smtClean="0">
              <a:latin typeface="Times New Roman" panose="02020603050405020304" pitchFamily="18" charset="0"/>
              <a:cs typeface="Times New Roman" panose="02020603050405020304" pitchFamily="18" charset="0"/>
            </a:endParaRPr>
          </a:p>
          <a:p>
            <a:r>
              <a:rPr lang="en-US" sz="4000" dirty="0" err="1" smtClean="0">
                <a:latin typeface="Times New Roman" panose="02020603050405020304" pitchFamily="18" charset="0"/>
                <a:cs typeface="Times New Roman" panose="02020603050405020304" pitchFamily="18" charset="0"/>
              </a:rPr>
              <a:t>Ducasse</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M, Brown MA. </a:t>
            </a:r>
            <a:r>
              <a:rPr lang="en-US" sz="4000" dirty="0" err="1" smtClean="0">
                <a:latin typeface="Times New Roman" panose="02020603050405020304" pitchFamily="18" charset="0"/>
                <a:cs typeface="Times New Roman" panose="02020603050405020304" pitchFamily="18" charset="0"/>
              </a:rPr>
              <a:t>Mol</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Cancer. 2006;5:60. </a:t>
            </a:r>
            <a:endParaRPr lang="en-US" sz="4000" dirty="0" smtClean="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Ma </a:t>
            </a:r>
            <a:r>
              <a:rPr lang="en-US" sz="4000" dirty="0" smtClean="0">
                <a:latin typeface="Times New Roman" panose="02020603050405020304" pitchFamily="18" charset="0"/>
                <a:cs typeface="Times New Roman" panose="02020603050405020304" pitchFamily="18" charset="0"/>
              </a:rPr>
              <a:t>P et al. </a:t>
            </a:r>
            <a:r>
              <a:rPr lang="en-US" sz="4000" dirty="0" err="1">
                <a:latin typeface="Times New Roman" panose="02020603050405020304" pitchFamily="18" charset="0"/>
                <a:cs typeface="Times New Roman" panose="02020603050405020304" pitchFamily="18" charset="0"/>
              </a:rPr>
              <a:t>Proc</a:t>
            </a:r>
            <a:r>
              <a:rPr lang="en-US" sz="4000" dirty="0">
                <a:latin typeface="Times New Roman" panose="02020603050405020304" pitchFamily="18" charset="0"/>
                <a:cs typeface="Times New Roman" panose="02020603050405020304" pitchFamily="18" charset="0"/>
              </a:rPr>
              <a:t> Natl </a:t>
            </a:r>
            <a:r>
              <a:rPr lang="en-US" sz="4000" dirty="0" err="1">
                <a:latin typeface="Times New Roman" panose="02020603050405020304" pitchFamily="18" charset="0"/>
                <a:cs typeface="Times New Roman" panose="02020603050405020304" pitchFamily="18" charset="0"/>
              </a:rPr>
              <a:t>Acad</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Sci</a:t>
            </a:r>
            <a:r>
              <a:rPr lang="en-US" sz="4000" dirty="0">
                <a:latin typeface="Times New Roman" panose="02020603050405020304" pitchFamily="18" charset="0"/>
                <a:cs typeface="Times New Roman" panose="02020603050405020304" pitchFamily="18" charset="0"/>
              </a:rPr>
              <a:t> U S A. 2012;109: E481–9</a:t>
            </a:r>
            <a:r>
              <a:rPr lang="en-US" sz="4000" dirty="0" smtClean="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Dawson MA, </a:t>
            </a:r>
            <a:r>
              <a:rPr lang="en-US" sz="4000" dirty="0" err="1">
                <a:latin typeface="Times New Roman" panose="02020603050405020304" pitchFamily="18" charset="0"/>
                <a:cs typeface="Times New Roman" panose="02020603050405020304" pitchFamily="18" charset="0"/>
              </a:rPr>
              <a:t>Kouzarides</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T </a:t>
            </a:r>
            <a:r>
              <a:rPr lang="en-US" sz="4000" dirty="0">
                <a:latin typeface="Times New Roman" panose="02020603050405020304" pitchFamily="18" charset="0"/>
                <a:cs typeface="Times New Roman" panose="02020603050405020304" pitchFamily="18" charset="0"/>
              </a:rPr>
              <a:t>Cell. 2012;150:12–27.</a:t>
            </a:r>
          </a:p>
        </p:txBody>
      </p:sp>
      <p:sp>
        <p:nvSpPr>
          <p:cNvPr id="34" name="Rectangle 33"/>
          <p:cNvSpPr/>
          <p:nvPr/>
        </p:nvSpPr>
        <p:spPr>
          <a:xfrm>
            <a:off x="761306" y="33498734"/>
            <a:ext cx="14669555" cy="4154984"/>
          </a:xfrm>
          <a:prstGeom prst="rect">
            <a:avLst/>
          </a:prstGeom>
        </p:spPr>
        <p:txBody>
          <a:bodyPr wrap="square">
            <a:spAutoFit/>
          </a:bodyPr>
          <a:lstStyle/>
          <a:p>
            <a:pPr algn="just"/>
            <a:r>
              <a:rPr lang="en-US" sz="4400" b="1" dirty="0">
                <a:solidFill>
                  <a:srgbClr val="000000"/>
                </a:solidFill>
                <a:latin typeface="Times New Roman" panose="02020603050405020304" pitchFamily="18" charset="0"/>
                <a:ea typeface="SimSun" panose="02010600030101010101" pitchFamily="2" charset="-122"/>
              </a:rPr>
              <a:t>Our insights explore the critical role of EGFR-Arf1 complex in driving HNSCC progression, and demonstrate the selective action of HDAC inhibitors on this specific axis for suppressing HNSCC invasion. This novel finding represents the first example of modulating the EGFR-Arf1 complex in HNSCC by small molecule agents.</a:t>
            </a:r>
          </a:p>
        </p:txBody>
      </p:sp>
      <p:sp>
        <p:nvSpPr>
          <p:cNvPr id="35" name="Rectangle 34"/>
          <p:cNvSpPr/>
          <p:nvPr/>
        </p:nvSpPr>
        <p:spPr>
          <a:xfrm>
            <a:off x="669865" y="28625861"/>
            <a:ext cx="14828646" cy="2800767"/>
          </a:xfrm>
          <a:prstGeom prst="rect">
            <a:avLst/>
          </a:prstGeom>
        </p:spPr>
        <p:txBody>
          <a:bodyPr wrap="square">
            <a:spAutoFit/>
          </a:bodyPr>
          <a:lstStyle/>
          <a:p>
            <a:pPr algn="just">
              <a:spcAft>
                <a:spcPts val="0"/>
              </a:spcAft>
            </a:pPr>
            <a:r>
              <a:rPr lang="en-US" sz="4400" b="1" dirty="0">
                <a:latin typeface="Times New Roman" panose="02020603050405020304" pitchFamily="18" charset="0"/>
                <a:ea typeface="Times New Roman" panose="02020603050405020304" pitchFamily="18" charset="0"/>
              </a:rPr>
              <a:t>Cell </a:t>
            </a:r>
            <a:r>
              <a:rPr lang="en-US" sz="4400" b="1" dirty="0" smtClean="0">
                <a:latin typeface="Times New Roman" panose="02020603050405020304" pitchFamily="18" charset="0"/>
                <a:ea typeface="Times New Roman" panose="02020603050405020304" pitchFamily="18" charset="0"/>
              </a:rPr>
              <a:t>proliferation was </a:t>
            </a:r>
            <a:r>
              <a:rPr lang="en-US" sz="4400" b="1" dirty="0">
                <a:latin typeface="Times New Roman" panose="02020603050405020304" pitchFamily="18" charset="0"/>
                <a:ea typeface="Times New Roman" panose="02020603050405020304" pitchFamily="18" charset="0"/>
              </a:rPr>
              <a:t>examined by </a:t>
            </a:r>
            <a:r>
              <a:rPr lang="en-US" sz="4400" b="1" dirty="0" smtClean="0">
                <a:latin typeface="Times New Roman" panose="02020603050405020304" pitchFamily="18" charset="0"/>
                <a:ea typeface="Times New Roman" panose="02020603050405020304" pitchFamily="18" charset="0"/>
              </a:rPr>
              <a:t>MTT </a:t>
            </a:r>
            <a:r>
              <a:rPr lang="en-US" sz="4400" b="1" dirty="0">
                <a:latin typeface="Times New Roman" panose="02020603050405020304" pitchFamily="18" charset="0"/>
                <a:ea typeface="Times New Roman" panose="02020603050405020304" pitchFamily="18" charset="0"/>
              </a:rPr>
              <a:t>assays. Protein levels </a:t>
            </a:r>
            <a:r>
              <a:rPr lang="en-US" sz="4400" b="1" dirty="0" smtClean="0">
                <a:latin typeface="Times New Roman" panose="02020603050405020304" pitchFamily="18" charset="0"/>
                <a:ea typeface="Times New Roman" panose="02020603050405020304" pitchFamily="18" charset="0"/>
              </a:rPr>
              <a:t>were </a:t>
            </a:r>
            <a:r>
              <a:rPr lang="en-US" sz="4400" b="1" dirty="0">
                <a:latin typeface="Times New Roman" panose="02020603050405020304" pitchFamily="18" charset="0"/>
                <a:ea typeface="Times New Roman" panose="02020603050405020304" pitchFamily="18" charset="0"/>
              </a:rPr>
              <a:t>assessed by Western </a:t>
            </a:r>
            <a:r>
              <a:rPr lang="en-US" sz="4400" b="1" dirty="0" smtClean="0">
                <a:latin typeface="Times New Roman" panose="02020603050405020304" pitchFamily="18" charset="0"/>
                <a:ea typeface="Times New Roman" panose="02020603050405020304" pitchFamily="18" charset="0"/>
              </a:rPr>
              <a:t>blotting. </a:t>
            </a:r>
            <a:r>
              <a:rPr lang="en-US" sz="4400" b="1" dirty="0" err="1" smtClean="0">
                <a:latin typeface="Times New Roman" panose="02020603050405020304" pitchFamily="18" charset="0"/>
                <a:ea typeface="Times New Roman" panose="02020603050405020304" pitchFamily="18" charset="0"/>
              </a:rPr>
              <a:t>Phospho</a:t>
            </a:r>
            <a:r>
              <a:rPr lang="en-US" sz="4400" b="1" dirty="0" smtClean="0">
                <a:latin typeface="Times New Roman" panose="02020603050405020304" pitchFamily="18" charset="0"/>
                <a:ea typeface="Times New Roman" panose="02020603050405020304" pitchFamily="18" charset="0"/>
              </a:rPr>
              <a:t>-receptor </a:t>
            </a:r>
            <a:r>
              <a:rPr lang="en-US" sz="4400" b="1" dirty="0">
                <a:latin typeface="Times New Roman" panose="02020603050405020304" pitchFamily="18" charset="0"/>
                <a:ea typeface="Times New Roman" panose="02020603050405020304" pitchFamily="18" charset="0"/>
              </a:rPr>
              <a:t>tyrosine kinase (RTK) profiling was determined by the Proteome Profiler Human </a:t>
            </a:r>
            <a:r>
              <a:rPr lang="en-US" sz="4400" b="1" dirty="0" err="1">
                <a:latin typeface="Times New Roman" panose="02020603050405020304" pitchFamily="18" charset="0"/>
                <a:ea typeface="Times New Roman" panose="02020603050405020304" pitchFamily="18" charset="0"/>
              </a:rPr>
              <a:t>Phospho</a:t>
            </a:r>
            <a:r>
              <a:rPr lang="en-US" sz="4400" b="1" dirty="0">
                <a:latin typeface="Times New Roman" panose="02020603050405020304" pitchFamily="18" charset="0"/>
                <a:ea typeface="Times New Roman" panose="02020603050405020304" pitchFamily="18" charset="0"/>
              </a:rPr>
              <a:t>-RTK Array.</a:t>
            </a:r>
            <a:endParaRPr lang="en-US" sz="4400" b="1" dirty="0">
              <a:effectLst/>
            </a:endParaRPr>
          </a:p>
        </p:txBody>
      </p:sp>
      <p:sp>
        <p:nvSpPr>
          <p:cNvPr id="36" name="Rectangle 35"/>
          <p:cNvSpPr/>
          <p:nvPr/>
        </p:nvSpPr>
        <p:spPr>
          <a:xfrm>
            <a:off x="761306" y="9114538"/>
            <a:ext cx="14513427" cy="17020044"/>
          </a:xfrm>
          <a:prstGeom prst="rect">
            <a:avLst/>
          </a:prstGeom>
        </p:spPr>
        <p:txBody>
          <a:bodyPr wrap="square">
            <a:spAutoFit/>
          </a:bodyPr>
          <a:lstStyle/>
          <a:p>
            <a:pPr algn="just"/>
            <a:r>
              <a:rPr lang="en-US" sz="4400" b="1" u="sng" dirty="0">
                <a:latin typeface="Times New Roman" panose="02020603050405020304" pitchFamily="18" charset="0"/>
                <a:cs typeface="Times New Roman" panose="02020603050405020304" pitchFamily="18" charset="0"/>
              </a:rPr>
              <a:t>About HDAC</a:t>
            </a:r>
            <a:r>
              <a:rPr lang="en-US" sz="4400" b="1" dirty="0" smtClean="0">
                <a:latin typeface="Times New Roman" panose="02020603050405020304" pitchFamily="18" charset="0"/>
                <a:cs typeface="Times New Roman" panose="02020603050405020304" pitchFamily="18" charset="0"/>
              </a:rPr>
              <a:t>: Histone </a:t>
            </a:r>
            <a:r>
              <a:rPr lang="en-US" sz="4400" b="1" dirty="0">
                <a:latin typeface="Times New Roman" panose="02020603050405020304" pitchFamily="18" charset="0"/>
                <a:cs typeface="Times New Roman" panose="02020603050405020304" pitchFamily="18" charset="0"/>
              </a:rPr>
              <a:t>deacetylases (HDACs) are part of a vast family of enzymes that remove the acetyl group from histone proteins on DNA, making the DNA less accessible to transcription factors. Based on sequence homology to yeast, eighteen human HDACs are grouped into four main classes: class </a:t>
            </a:r>
            <a:r>
              <a:rPr lang="en-US" sz="4400" b="1" dirty="0" smtClean="0">
                <a:latin typeface="Times New Roman" panose="02020603050405020304" pitchFamily="18" charset="0"/>
                <a:cs typeface="Times New Roman" panose="02020603050405020304" pitchFamily="18" charset="0"/>
              </a:rPr>
              <a:t>I (HDACs 1, 2, 3, and 8), class </a:t>
            </a:r>
            <a:r>
              <a:rPr lang="en-US" sz="4400" b="1" dirty="0">
                <a:latin typeface="Times New Roman" panose="02020603050405020304" pitchFamily="18" charset="0"/>
                <a:cs typeface="Times New Roman" panose="02020603050405020304" pitchFamily="18" charset="0"/>
              </a:rPr>
              <a:t>II (HDACs 4, 5, 6, 7, and 9), class III (</a:t>
            </a:r>
            <a:r>
              <a:rPr lang="en-US" sz="4400" b="1" dirty="0" err="1">
                <a:latin typeface="Times New Roman" panose="02020603050405020304" pitchFamily="18" charset="0"/>
                <a:cs typeface="Times New Roman" panose="02020603050405020304" pitchFamily="18" charset="0"/>
              </a:rPr>
              <a:t>sirtuins</a:t>
            </a:r>
            <a:r>
              <a:rPr lang="en-US" sz="4400" b="1" dirty="0">
                <a:latin typeface="Times New Roman" panose="02020603050405020304" pitchFamily="18" charset="0"/>
                <a:cs typeface="Times New Roman" panose="02020603050405020304" pitchFamily="18" charset="0"/>
              </a:rPr>
              <a:t>) and class </a:t>
            </a:r>
            <a:r>
              <a:rPr lang="en-US" sz="4400" b="1" dirty="0" smtClean="0">
                <a:latin typeface="Times New Roman" panose="02020603050405020304" pitchFamily="18" charset="0"/>
                <a:cs typeface="Times New Roman" panose="02020603050405020304" pitchFamily="18" charset="0"/>
              </a:rPr>
              <a:t>IV. </a:t>
            </a:r>
            <a:r>
              <a:rPr lang="en-US" sz="4400" b="1" dirty="0">
                <a:latin typeface="Times New Roman" panose="02020603050405020304" pitchFamily="18" charset="0"/>
                <a:cs typeface="Times New Roman" panose="02020603050405020304" pitchFamily="18" charset="0"/>
              </a:rPr>
              <a:t>These enzymes are vital regulators of fundamental cellular events, such as cell cycle progression and differentiation, and have been found to dysregulate and/or function incorrectly in cancer</a:t>
            </a:r>
            <a:r>
              <a:rPr lang="en-US" sz="4400" b="1" dirty="0" smtClean="0">
                <a:latin typeface="Times New Roman" panose="02020603050405020304" pitchFamily="18" charset="0"/>
                <a:cs typeface="Times New Roman" panose="02020603050405020304" pitchFamily="18" charset="0"/>
              </a:rPr>
              <a:t>.</a:t>
            </a:r>
          </a:p>
          <a:p>
            <a:pPr algn="just"/>
            <a:endParaRPr lang="en-US" sz="4400" b="1" dirty="0">
              <a:latin typeface="Times New Roman" panose="02020603050405020304" pitchFamily="18" charset="0"/>
              <a:cs typeface="Times New Roman" panose="02020603050405020304" pitchFamily="18" charset="0"/>
            </a:endParaRPr>
          </a:p>
          <a:p>
            <a:pPr algn="just"/>
            <a:r>
              <a:rPr lang="en-US" sz="4400" b="1" u="sng" dirty="0">
                <a:latin typeface="Times New Roman" panose="02020603050405020304" pitchFamily="18" charset="0"/>
                <a:cs typeface="Times New Roman" panose="02020603050405020304" pitchFamily="18" charset="0"/>
              </a:rPr>
              <a:t>About EGFR</a:t>
            </a:r>
            <a:r>
              <a:rPr lang="en-US" sz="4400" b="1" dirty="0">
                <a:latin typeface="Times New Roman" panose="02020603050405020304" pitchFamily="18" charset="0"/>
                <a:cs typeface="Times New Roman" panose="02020603050405020304" pitchFamily="18" charset="0"/>
              </a:rPr>
              <a:t>: Overexpression of EGFR is a significant finding in cancer, particularly in HNSCC, where it is positively associated with a poor prognosis of patients [32, 33]. The basic mechanism of EGFR activation and the role of EGFR signaling in cancer progression, has been well studied. Targeting the EGFR signaling pathway by the various anti-EGFR therapeutic agents currently represents a promising treatment strategy for epithelial cancers. </a:t>
            </a:r>
            <a:endParaRPr lang="en-US" sz="4400" b="1" dirty="0" smtClean="0">
              <a:latin typeface="Times New Roman" panose="02020603050405020304" pitchFamily="18" charset="0"/>
              <a:cs typeface="Times New Roman" panose="02020603050405020304" pitchFamily="18" charset="0"/>
            </a:endParaRPr>
          </a:p>
          <a:p>
            <a:pPr algn="just"/>
            <a:endParaRPr lang="en-US" sz="4400" b="1" dirty="0">
              <a:latin typeface="Times New Roman" panose="02020603050405020304" pitchFamily="18" charset="0"/>
              <a:cs typeface="Times New Roman" panose="02020603050405020304" pitchFamily="18" charset="0"/>
            </a:endParaRPr>
          </a:p>
          <a:p>
            <a:pPr algn="just"/>
            <a:r>
              <a:rPr lang="en-US" sz="4400" b="1" u="sng" dirty="0" smtClean="0">
                <a:latin typeface="Times New Roman" panose="02020603050405020304" pitchFamily="18" charset="0"/>
                <a:cs typeface="Times New Roman" panose="02020603050405020304" pitchFamily="18" charset="0"/>
              </a:rPr>
              <a:t>About HDAC inhibitors</a:t>
            </a:r>
            <a:r>
              <a:rPr lang="en-US" sz="4400" b="1" dirty="0" smtClean="0">
                <a:latin typeface="Times New Roman" panose="02020603050405020304" pitchFamily="18" charset="0"/>
                <a:cs typeface="Times New Roman" panose="02020603050405020304" pitchFamily="18" charset="0"/>
              </a:rPr>
              <a:t>: HDAC </a:t>
            </a:r>
            <a:r>
              <a:rPr lang="en-US" sz="4400" b="1" dirty="0">
                <a:latin typeface="Times New Roman" panose="02020603050405020304" pitchFamily="18" charset="0"/>
                <a:cs typeface="Times New Roman" panose="02020603050405020304" pitchFamily="18" charset="0"/>
              </a:rPr>
              <a:t>inhibitors have great potential to treat this devastating disease; however, few has been studied regarding the beneficial role of HDAC inhibition in anti-HNSCC therapy and the underlying molecular mechanisms remain elusive.</a:t>
            </a:r>
          </a:p>
        </p:txBody>
      </p:sp>
      <p:graphicFrame>
        <p:nvGraphicFramePr>
          <p:cNvPr id="37" name="Object 36"/>
          <p:cNvGraphicFramePr>
            <a:graphicFrameLocks noChangeAspect="1"/>
          </p:cNvGraphicFramePr>
          <p:nvPr>
            <p:extLst>
              <p:ext uri="{D42A27DB-BD31-4B8C-83A1-F6EECF244321}">
                <p14:modId xmlns:p14="http://schemas.microsoft.com/office/powerpoint/2010/main" val="2680779547"/>
              </p:ext>
            </p:extLst>
          </p:nvPr>
        </p:nvGraphicFramePr>
        <p:xfrm>
          <a:off x="16894945" y="18268628"/>
          <a:ext cx="20104240" cy="8157431"/>
        </p:xfrm>
        <a:graphic>
          <a:graphicData uri="http://schemas.openxmlformats.org/presentationml/2006/ole">
            <mc:AlternateContent xmlns:mc="http://schemas.openxmlformats.org/markup-compatibility/2006">
              <mc:Choice xmlns:v="urn:schemas-microsoft-com:vml" Requires="v">
                <p:oleObj spid="_x0000_s1055" name="Image" r:id="rId6" imgW="3419640" imgH="1386720" progId="Photoshop.Image.13">
                  <p:embed/>
                </p:oleObj>
              </mc:Choice>
              <mc:Fallback>
                <p:oleObj name="Image" r:id="rId6" imgW="3419640" imgH="1386720" progId="Photoshop.Image.13">
                  <p:embed/>
                  <p:pic>
                    <p:nvPicPr>
                      <p:cNvPr id="0" name=""/>
                      <p:cNvPicPr/>
                      <p:nvPr/>
                    </p:nvPicPr>
                    <p:blipFill>
                      <a:blip r:embed="rId7"/>
                      <a:stretch>
                        <a:fillRect/>
                      </a:stretch>
                    </p:blipFill>
                    <p:spPr>
                      <a:xfrm>
                        <a:off x="16894945" y="18268628"/>
                        <a:ext cx="20104240" cy="8157431"/>
                      </a:xfrm>
                      <a:prstGeom prst="rect">
                        <a:avLst/>
                      </a:prstGeom>
                      <a:ln w="31750">
                        <a:solidFill>
                          <a:schemeClr val="tx1"/>
                        </a:solid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69224136"/>
              </p:ext>
            </p:extLst>
          </p:nvPr>
        </p:nvGraphicFramePr>
        <p:xfrm>
          <a:off x="39664182" y="8230589"/>
          <a:ext cx="9560016" cy="13309045"/>
        </p:xfrm>
        <a:graphic>
          <a:graphicData uri="http://schemas.openxmlformats.org/presentationml/2006/ole">
            <mc:AlternateContent xmlns:mc="http://schemas.openxmlformats.org/markup-compatibility/2006">
              <mc:Choice xmlns:v="urn:schemas-microsoft-com:vml" Requires="v">
                <p:oleObj spid="_x0000_s1056" name="Image" r:id="rId8" imgW="1539000" imgH="2140920" progId="Photoshop.Image.13">
                  <p:embed/>
                </p:oleObj>
              </mc:Choice>
              <mc:Fallback>
                <p:oleObj name="Image" r:id="rId8" imgW="1539000" imgH="2140920" progId="Photoshop.Image.13">
                  <p:embed/>
                  <p:pic>
                    <p:nvPicPr>
                      <p:cNvPr id="5" name="Object 4"/>
                      <p:cNvPicPr/>
                      <p:nvPr/>
                    </p:nvPicPr>
                    <p:blipFill>
                      <a:blip r:embed="rId9"/>
                      <a:stretch>
                        <a:fillRect/>
                      </a:stretch>
                    </p:blipFill>
                    <p:spPr>
                      <a:xfrm>
                        <a:off x="39664182" y="8230589"/>
                        <a:ext cx="9560016" cy="13309045"/>
                      </a:xfrm>
                      <a:prstGeom prst="rect">
                        <a:avLst/>
                      </a:prstGeom>
                      <a:ln w="31750">
                        <a:solidFill>
                          <a:schemeClr val="tx1"/>
                        </a:solidFill>
                      </a:ln>
                    </p:spPr>
                  </p:pic>
                </p:oleObj>
              </mc:Fallback>
            </mc:AlternateContent>
          </a:graphicData>
        </a:graphic>
      </p:graphicFrame>
      <p:sp>
        <p:nvSpPr>
          <p:cNvPr id="43" name="Rectangle 42"/>
          <p:cNvSpPr/>
          <p:nvPr/>
        </p:nvSpPr>
        <p:spPr>
          <a:xfrm>
            <a:off x="38123746" y="21980158"/>
            <a:ext cx="12761028" cy="2123658"/>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Figure </a:t>
            </a:r>
            <a:r>
              <a:rPr lang="en-US" sz="4400" b="1" dirty="0" smtClean="0">
                <a:latin typeface="Times New Roman" panose="02020603050405020304" pitchFamily="18" charset="0"/>
                <a:cs typeface="Times New Roman" panose="02020603050405020304" pitchFamily="18" charset="0"/>
              </a:rPr>
              <a:t>3. </a:t>
            </a:r>
            <a:r>
              <a:rPr lang="en-US" sz="4400" b="1" dirty="0">
                <a:latin typeface="Times New Roman" panose="02020603050405020304" pitchFamily="18" charset="0"/>
                <a:cs typeface="Times New Roman" panose="02020603050405020304" pitchFamily="18" charset="0"/>
              </a:rPr>
              <a:t>The suppressive effects of TSA on EGFR and its mediated AKT and ERK1/2 phosphorylation determined by Western blotting. </a:t>
            </a:r>
          </a:p>
        </p:txBody>
      </p:sp>
      <p:graphicFrame>
        <p:nvGraphicFramePr>
          <p:cNvPr id="44" name="Object 43"/>
          <p:cNvGraphicFramePr>
            <a:graphicFrameLocks noChangeAspect="1"/>
          </p:cNvGraphicFramePr>
          <p:nvPr>
            <p:extLst>
              <p:ext uri="{D42A27DB-BD31-4B8C-83A1-F6EECF244321}">
                <p14:modId xmlns:p14="http://schemas.microsoft.com/office/powerpoint/2010/main" val="1196021705"/>
              </p:ext>
            </p:extLst>
          </p:nvPr>
        </p:nvGraphicFramePr>
        <p:xfrm>
          <a:off x="18655408" y="28745688"/>
          <a:ext cx="16500899" cy="6965779"/>
        </p:xfrm>
        <a:graphic>
          <a:graphicData uri="http://schemas.openxmlformats.org/presentationml/2006/ole">
            <mc:AlternateContent xmlns:mc="http://schemas.openxmlformats.org/markup-compatibility/2006">
              <mc:Choice xmlns:v="urn:schemas-microsoft-com:vml" Requires="v">
                <p:oleObj spid="_x0000_s1057" name="Image" r:id="rId10" imgW="2293560" imgH="967680" progId="Photoshop.Image.13">
                  <p:embed/>
                </p:oleObj>
              </mc:Choice>
              <mc:Fallback>
                <p:oleObj name="Image" r:id="rId10" imgW="2293560" imgH="967680" progId="Photoshop.Image.13">
                  <p:embed/>
                  <p:pic>
                    <p:nvPicPr>
                      <p:cNvPr id="6" name="Object 5"/>
                      <p:cNvPicPr/>
                      <p:nvPr/>
                    </p:nvPicPr>
                    <p:blipFill>
                      <a:blip r:embed="rId11"/>
                      <a:stretch>
                        <a:fillRect/>
                      </a:stretch>
                    </p:blipFill>
                    <p:spPr>
                      <a:xfrm>
                        <a:off x="18655408" y="28745688"/>
                        <a:ext cx="16500899" cy="6965779"/>
                      </a:xfrm>
                      <a:prstGeom prst="rect">
                        <a:avLst/>
                      </a:prstGeom>
                      <a:ln w="31750">
                        <a:solidFill>
                          <a:schemeClr val="tx1"/>
                        </a:solidFill>
                      </a:ln>
                    </p:spPr>
                  </p:pic>
                </p:oleObj>
              </mc:Fallback>
            </mc:AlternateContent>
          </a:graphicData>
        </a:graphic>
      </p:graphicFrame>
    </p:spTree>
    <p:extLst>
      <p:ext uri="{BB962C8B-B14F-4D97-AF65-F5344CB8AC3E}">
        <p14:creationId xmlns:p14="http://schemas.microsoft.com/office/powerpoint/2010/main" val="2587930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3029</TotalTime>
  <Words>546</Words>
  <Application>Microsoft Office PowerPoint</Application>
  <PresentationFormat>Custom</PresentationFormat>
  <Paragraphs>27</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SimSun</vt:lpstr>
      <vt:lpstr>Arial</vt:lpstr>
      <vt:lpstr>Calibri</vt:lpstr>
      <vt:lpstr>Times New Roman</vt:lpstr>
      <vt:lpstr>Office Theme</vt:lpstr>
      <vt:lpstr>Image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Mellinger</dc:creator>
  <cp:lastModifiedBy>Teng, Yong</cp:lastModifiedBy>
  <cp:revision>62</cp:revision>
  <cp:lastPrinted>2016-07-13T15:31:28Z</cp:lastPrinted>
  <dcterms:created xsi:type="dcterms:W3CDTF">2016-02-19T19:13:49Z</dcterms:created>
  <dcterms:modified xsi:type="dcterms:W3CDTF">2019-06-11T20:12:29Z</dcterms:modified>
</cp:coreProperties>
</file>