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67" r:id="rId2"/>
  </p:sldIdLst>
  <p:sldSz cx="38404800" cy="3291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368">
          <p15:clr>
            <a:srgbClr val="A4A3A4"/>
          </p15:clr>
        </p15:guide>
        <p15:guide id="2" pos="12096">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avis, Julia Q." initials="DJQ"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EBC7E"/>
    <a:srgbClr val="B8A322"/>
    <a:srgbClr val="A2D2B2"/>
    <a:srgbClr val="B4A886"/>
    <a:srgbClr val="EEC7A4"/>
    <a:srgbClr val="F8E8D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882" autoAdjust="0"/>
    <p:restoredTop sz="94660"/>
  </p:normalViewPr>
  <p:slideViewPr>
    <p:cSldViewPr snapToGrid="0">
      <p:cViewPr>
        <p:scale>
          <a:sx n="19" d="100"/>
          <a:sy n="19" d="100"/>
        </p:scale>
        <p:origin x="1116" y="30"/>
      </p:cViewPr>
      <p:guideLst>
        <p:guide orient="horz" pos="10368"/>
        <p:guide pos="12096"/>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1579E0D-B3F4-4AF3-9B38-DAE0F3B7AE21}" type="datetimeFigureOut">
              <a:rPr lang="en-US" smtClean="0"/>
              <a:t>7/15/2019</a:t>
            </a:fld>
            <a:endParaRPr lang="en-US"/>
          </a:p>
        </p:txBody>
      </p:sp>
      <p:sp>
        <p:nvSpPr>
          <p:cNvPr id="4" name="Slide Image Placeholder 3"/>
          <p:cNvSpPr>
            <a:spLocks noGrp="1" noRot="1" noChangeAspect="1"/>
          </p:cNvSpPr>
          <p:nvPr>
            <p:ph type="sldImg" idx="2"/>
          </p:nvPr>
        </p:nvSpPr>
        <p:spPr>
          <a:xfrm>
            <a:off x="1628775" y="1143000"/>
            <a:ext cx="360045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22990BF-34D8-4814-9D44-7C3E4D29F2C5}" type="slidenum">
              <a:rPr lang="en-US" smtClean="0"/>
              <a:t>‹#›</a:t>
            </a:fld>
            <a:endParaRPr lang="en-US"/>
          </a:p>
        </p:txBody>
      </p:sp>
    </p:spTree>
    <p:extLst>
      <p:ext uri="{BB962C8B-B14F-4D97-AF65-F5344CB8AC3E}">
        <p14:creationId xmlns:p14="http://schemas.microsoft.com/office/powerpoint/2010/main" val="14127038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endParaRPr lang="en-US" sz="1200" b="0" i="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822990BF-34D8-4814-9D44-7C3E4D29F2C5}" type="slidenum">
              <a:rPr lang="en-US" smtClean="0"/>
              <a:t>1</a:t>
            </a:fld>
            <a:endParaRPr lang="en-US"/>
          </a:p>
        </p:txBody>
      </p:sp>
    </p:spTree>
    <p:extLst>
      <p:ext uri="{BB962C8B-B14F-4D97-AF65-F5344CB8AC3E}">
        <p14:creationId xmlns:p14="http://schemas.microsoft.com/office/powerpoint/2010/main" val="7145832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880360" y="5387342"/>
            <a:ext cx="32644080" cy="11460480"/>
          </a:xfrm>
        </p:spPr>
        <p:txBody>
          <a:bodyPr anchor="b"/>
          <a:lstStyle>
            <a:lvl1pPr algn="ctr">
              <a:defRPr sz="25200"/>
            </a:lvl1pPr>
          </a:lstStyle>
          <a:p>
            <a:r>
              <a:rPr lang="en-US"/>
              <a:t>Click to edit Master title style</a:t>
            </a:r>
            <a:endParaRPr lang="en-US" dirty="0"/>
          </a:p>
        </p:txBody>
      </p:sp>
      <p:sp>
        <p:nvSpPr>
          <p:cNvPr id="3" name="Subtitle 2"/>
          <p:cNvSpPr>
            <a:spLocks noGrp="1"/>
          </p:cNvSpPr>
          <p:nvPr>
            <p:ph type="subTitle" idx="1"/>
          </p:nvPr>
        </p:nvSpPr>
        <p:spPr>
          <a:xfrm>
            <a:off x="4800600" y="17289782"/>
            <a:ext cx="28803600" cy="7947658"/>
          </a:xfrm>
        </p:spPr>
        <p:txBody>
          <a:bodyPr/>
          <a:lstStyle>
            <a:lvl1pPr marL="0" indent="0" algn="ctr">
              <a:buNone/>
              <a:defRPr sz="10080"/>
            </a:lvl1pPr>
            <a:lvl2pPr marL="1920240" indent="0" algn="ctr">
              <a:buNone/>
              <a:defRPr sz="8400"/>
            </a:lvl2pPr>
            <a:lvl3pPr marL="3840480" indent="0" algn="ctr">
              <a:buNone/>
              <a:defRPr sz="7560"/>
            </a:lvl3pPr>
            <a:lvl4pPr marL="5760720" indent="0" algn="ctr">
              <a:buNone/>
              <a:defRPr sz="6720"/>
            </a:lvl4pPr>
            <a:lvl5pPr marL="7680960" indent="0" algn="ctr">
              <a:buNone/>
              <a:defRPr sz="6720"/>
            </a:lvl5pPr>
            <a:lvl6pPr marL="9601200" indent="0" algn="ctr">
              <a:buNone/>
              <a:defRPr sz="6720"/>
            </a:lvl6pPr>
            <a:lvl7pPr marL="11521440" indent="0" algn="ctr">
              <a:buNone/>
              <a:defRPr sz="6720"/>
            </a:lvl7pPr>
            <a:lvl8pPr marL="13441680" indent="0" algn="ctr">
              <a:buNone/>
              <a:defRPr sz="6720"/>
            </a:lvl8pPr>
            <a:lvl9pPr marL="15361920" indent="0" algn="ctr">
              <a:buNone/>
              <a:defRPr sz="672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D49CDF4-5BA2-4D8B-BA75-01B8EC7BFCBC}" type="datetimeFigureOut">
              <a:rPr lang="en-US" smtClean="0"/>
              <a:pPr/>
              <a:t>7/15/2019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51DFC3F-D4CF-45E4-A59A-732274A5C4F5}" type="slidenum">
              <a:rPr lang="en-US" smtClean="0"/>
              <a:pPr/>
              <a:t>‹#›</a:t>
            </a:fld>
            <a:endParaRPr lang="en-US" dirty="0"/>
          </a:p>
        </p:txBody>
      </p:sp>
    </p:spTree>
    <p:extLst>
      <p:ext uri="{BB962C8B-B14F-4D97-AF65-F5344CB8AC3E}">
        <p14:creationId xmlns:p14="http://schemas.microsoft.com/office/powerpoint/2010/main" val="28250066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D49CDF4-5BA2-4D8B-BA75-01B8EC7BFCBC}" type="datetimeFigureOut">
              <a:rPr lang="en-US" smtClean="0"/>
              <a:pPr/>
              <a:t>7/15/2019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51DFC3F-D4CF-45E4-A59A-732274A5C4F5}" type="slidenum">
              <a:rPr lang="en-US" smtClean="0"/>
              <a:pPr/>
              <a:t>‹#›</a:t>
            </a:fld>
            <a:endParaRPr lang="en-US" dirty="0"/>
          </a:p>
        </p:txBody>
      </p:sp>
    </p:spTree>
    <p:extLst>
      <p:ext uri="{BB962C8B-B14F-4D97-AF65-F5344CB8AC3E}">
        <p14:creationId xmlns:p14="http://schemas.microsoft.com/office/powerpoint/2010/main" val="15884870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7483437" y="1752600"/>
            <a:ext cx="8281035" cy="2789682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640332" y="1752600"/>
            <a:ext cx="24363045" cy="27896822"/>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D49CDF4-5BA2-4D8B-BA75-01B8EC7BFCBC}" type="datetimeFigureOut">
              <a:rPr lang="en-US" smtClean="0"/>
              <a:pPr/>
              <a:t>7/15/2019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51DFC3F-D4CF-45E4-A59A-732274A5C4F5}" type="slidenum">
              <a:rPr lang="en-US" smtClean="0"/>
              <a:pPr/>
              <a:t>‹#›</a:t>
            </a:fld>
            <a:endParaRPr lang="en-US" dirty="0"/>
          </a:p>
        </p:txBody>
      </p:sp>
    </p:spTree>
    <p:extLst>
      <p:ext uri="{BB962C8B-B14F-4D97-AF65-F5344CB8AC3E}">
        <p14:creationId xmlns:p14="http://schemas.microsoft.com/office/powerpoint/2010/main" val="13407544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D49CDF4-5BA2-4D8B-BA75-01B8EC7BFCBC}" type="datetimeFigureOut">
              <a:rPr lang="en-US" smtClean="0"/>
              <a:pPr/>
              <a:t>7/15/2019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51DFC3F-D4CF-45E4-A59A-732274A5C4F5}" type="slidenum">
              <a:rPr lang="en-US" smtClean="0"/>
              <a:pPr/>
              <a:t>‹#›</a:t>
            </a:fld>
            <a:endParaRPr lang="en-US" dirty="0"/>
          </a:p>
        </p:txBody>
      </p:sp>
    </p:spTree>
    <p:extLst>
      <p:ext uri="{BB962C8B-B14F-4D97-AF65-F5344CB8AC3E}">
        <p14:creationId xmlns:p14="http://schemas.microsoft.com/office/powerpoint/2010/main" val="433346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620330" y="8206749"/>
            <a:ext cx="33124140" cy="13693138"/>
          </a:xfrm>
        </p:spPr>
        <p:txBody>
          <a:bodyPr anchor="b"/>
          <a:lstStyle>
            <a:lvl1pPr>
              <a:defRPr sz="25200"/>
            </a:lvl1pPr>
          </a:lstStyle>
          <a:p>
            <a:r>
              <a:rPr lang="en-US"/>
              <a:t>Click to edit Master title style</a:t>
            </a:r>
            <a:endParaRPr lang="en-US" dirty="0"/>
          </a:p>
        </p:txBody>
      </p:sp>
      <p:sp>
        <p:nvSpPr>
          <p:cNvPr id="3" name="Text Placeholder 2"/>
          <p:cNvSpPr>
            <a:spLocks noGrp="1"/>
          </p:cNvSpPr>
          <p:nvPr>
            <p:ph type="body" idx="1"/>
          </p:nvPr>
        </p:nvSpPr>
        <p:spPr>
          <a:xfrm>
            <a:off x="2620330" y="22029429"/>
            <a:ext cx="33124140" cy="7200898"/>
          </a:xfrm>
        </p:spPr>
        <p:txBody>
          <a:bodyPr/>
          <a:lstStyle>
            <a:lvl1pPr marL="0" indent="0">
              <a:buNone/>
              <a:defRPr sz="10080">
                <a:solidFill>
                  <a:schemeClr val="tx1"/>
                </a:solidFill>
              </a:defRPr>
            </a:lvl1pPr>
            <a:lvl2pPr marL="1920240" indent="0">
              <a:buNone/>
              <a:defRPr sz="8400">
                <a:solidFill>
                  <a:schemeClr val="tx1">
                    <a:tint val="75000"/>
                  </a:schemeClr>
                </a:solidFill>
              </a:defRPr>
            </a:lvl2pPr>
            <a:lvl3pPr marL="3840480" indent="0">
              <a:buNone/>
              <a:defRPr sz="7560">
                <a:solidFill>
                  <a:schemeClr val="tx1">
                    <a:tint val="75000"/>
                  </a:schemeClr>
                </a:solidFill>
              </a:defRPr>
            </a:lvl3pPr>
            <a:lvl4pPr marL="5760720" indent="0">
              <a:buNone/>
              <a:defRPr sz="6720">
                <a:solidFill>
                  <a:schemeClr val="tx1">
                    <a:tint val="75000"/>
                  </a:schemeClr>
                </a:solidFill>
              </a:defRPr>
            </a:lvl4pPr>
            <a:lvl5pPr marL="7680960" indent="0">
              <a:buNone/>
              <a:defRPr sz="6720">
                <a:solidFill>
                  <a:schemeClr val="tx1">
                    <a:tint val="75000"/>
                  </a:schemeClr>
                </a:solidFill>
              </a:defRPr>
            </a:lvl5pPr>
            <a:lvl6pPr marL="9601200" indent="0">
              <a:buNone/>
              <a:defRPr sz="6720">
                <a:solidFill>
                  <a:schemeClr val="tx1">
                    <a:tint val="75000"/>
                  </a:schemeClr>
                </a:solidFill>
              </a:defRPr>
            </a:lvl6pPr>
            <a:lvl7pPr marL="11521440" indent="0">
              <a:buNone/>
              <a:defRPr sz="6720">
                <a:solidFill>
                  <a:schemeClr val="tx1">
                    <a:tint val="75000"/>
                  </a:schemeClr>
                </a:solidFill>
              </a:defRPr>
            </a:lvl7pPr>
            <a:lvl8pPr marL="13441680" indent="0">
              <a:buNone/>
              <a:defRPr sz="6720">
                <a:solidFill>
                  <a:schemeClr val="tx1">
                    <a:tint val="75000"/>
                  </a:schemeClr>
                </a:solidFill>
              </a:defRPr>
            </a:lvl8pPr>
            <a:lvl9pPr marL="15361920" indent="0">
              <a:buNone/>
              <a:defRPr sz="672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D49CDF4-5BA2-4D8B-BA75-01B8EC7BFCBC}" type="datetimeFigureOut">
              <a:rPr lang="en-US" smtClean="0"/>
              <a:pPr/>
              <a:t>7/15/2019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51DFC3F-D4CF-45E4-A59A-732274A5C4F5}" type="slidenum">
              <a:rPr lang="en-US" smtClean="0"/>
              <a:pPr/>
              <a:t>‹#›</a:t>
            </a:fld>
            <a:endParaRPr lang="en-US" dirty="0"/>
          </a:p>
        </p:txBody>
      </p:sp>
    </p:spTree>
    <p:extLst>
      <p:ext uri="{BB962C8B-B14F-4D97-AF65-F5344CB8AC3E}">
        <p14:creationId xmlns:p14="http://schemas.microsoft.com/office/powerpoint/2010/main" val="10010795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640330" y="8763000"/>
            <a:ext cx="16322040" cy="208864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9442430" y="8763000"/>
            <a:ext cx="16322040" cy="208864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D49CDF4-5BA2-4D8B-BA75-01B8EC7BFCBC}" type="datetimeFigureOut">
              <a:rPr lang="en-US" smtClean="0"/>
              <a:pPr/>
              <a:t>7/15/2019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51DFC3F-D4CF-45E4-A59A-732274A5C4F5}" type="slidenum">
              <a:rPr lang="en-US" smtClean="0"/>
              <a:pPr/>
              <a:t>‹#›</a:t>
            </a:fld>
            <a:endParaRPr lang="en-US" dirty="0"/>
          </a:p>
        </p:txBody>
      </p:sp>
    </p:spTree>
    <p:extLst>
      <p:ext uri="{BB962C8B-B14F-4D97-AF65-F5344CB8AC3E}">
        <p14:creationId xmlns:p14="http://schemas.microsoft.com/office/powerpoint/2010/main" val="24134260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645332" y="1752607"/>
            <a:ext cx="33124140" cy="6362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2645336" y="8069582"/>
            <a:ext cx="16247028" cy="3954778"/>
          </a:xfrm>
        </p:spPr>
        <p:txBody>
          <a:bodyPr anchor="b"/>
          <a:lstStyle>
            <a:lvl1pPr marL="0" indent="0">
              <a:buNone/>
              <a:defRPr sz="10080" b="1"/>
            </a:lvl1pPr>
            <a:lvl2pPr marL="1920240" indent="0">
              <a:buNone/>
              <a:defRPr sz="8400" b="1"/>
            </a:lvl2pPr>
            <a:lvl3pPr marL="3840480" indent="0">
              <a:buNone/>
              <a:defRPr sz="7560" b="1"/>
            </a:lvl3pPr>
            <a:lvl4pPr marL="5760720" indent="0">
              <a:buNone/>
              <a:defRPr sz="6720" b="1"/>
            </a:lvl4pPr>
            <a:lvl5pPr marL="7680960" indent="0">
              <a:buNone/>
              <a:defRPr sz="6720" b="1"/>
            </a:lvl5pPr>
            <a:lvl6pPr marL="9601200" indent="0">
              <a:buNone/>
              <a:defRPr sz="6720" b="1"/>
            </a:lvl6pPr>
            <a:lvl7pPr marL="11521440" indent="0">
              <a:buNone/>
              <a:defRPr sz="6720" b="1"/>
            </a:lvl7pPr>
            <a:lvl8pPr marL="13441680" indent="0">
              <a:buNone/>
              <a:defRPr sz="6720" b="1"/>
            </a:lvl8pPr>
            <a:lvl9pPr marL="15361920" indent="0">
              <a:buNone/>
              <a:defRPr sz="6720" b="1"/>
            </a:lvl9pPr>
          </a:lstStyle>
          <a:p>
            <a:pPr lvl="0"/>
            <a:r>
              <a:rPr lang="en-US"/>
              <a:t>Edit Master text styles</a:t>
            </a:r>
          </a:p>
        </p:txBody>
      </p:sp>
      <p:sp>
        <p:nvSpPr>
          <p:cNvPr id="4" name="Content Placeholder 3"/>
          <p:cNvSpPr>
            <a:spLocks noGrp="1"/>
          </p:cNvSpPr>
          <p:nvPr>
            <p:ph sz="half" idx="2"/>
          </p:nvPr>
        </p:nvSpPr>
        <p:spPr>
          <a:xfrm>
            <a:off x="2645336" y="12024360"/>
            <a:ext cx="16247028" cy="176860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9442432" y="8069582"/>
            <a:ext cx="16327042" cy="3954778"/>
          </a:xfrm>
        </p:spPr>
        <p:txBody>
          <a:bodyPr anchor="b"/>
          <a:lstStyle>
            <a:lvl1pPr marL="0" indent="0">
              <a:buNone/>
              <a:defRPr sz="10080" b="1"/>
            </a:lvl1pPr>
            <a:lvl2pPr marL="1920240" indent="0">
              <a:buNone/>
              <a:defRPr sz="8400" b="1"/>
            </a:lvl2pPr>
            <a:lvl3pPr marL="3840480" indent="0">
              <a:buNone/>
              <a:defRPr sz="7560" b="1"/>
            </a:lvl3pPr>
            <a:lvl4pPr marL="5760720" indent="0">
              <a:buNone/>
              <a:defRPr sz="6720" b="1"/>
            </a:lvl4pPr>
            <a:lvl5pPr marL="7680960" indent="0">
              <a:buNone/>
              <a:defRPr sz="6720" b="1"/>
            </a:lvl5pPr>
            <a:lvl6pPr marL="9601200" indent="0">
              <a:buNone/>
              <a:defRPr sz="6720" b="1"/>
            </a:lvl6pPr>
            <a:lvl7pPr marL="11521440" indent="0">
              <a:buNone/>
              <a:defRPr sz="6720" b="1"/>
            </a:lvl7pPr>
            <a:lvl8pPr marL="13441680" indent="0">
              <a:buNone/>
              <a:defRPr sz="6720" b="1"/>
            </a:lvl8pPr>
            <a:lvl9pPr marL="15361920" indent="0">
              <a:buNone/>
              <a:defRPr sz="6720" b="1"/>
            </a:lvl9pPr>
          </a:lstStyle>
          <a:p>
            <a:pPr lvl="0"/>
            <a:r>
              <a:rPr lang="en-US"/>
              <a:t>Edit Master text styles</a:t>
            </a:r>
          </a:p>
        </p:txBody>
      </p:sp>
      <p:sp>
        <p:nvSpPr>
          <p:cNvPr id="6" name="Content Placeholder 5"/>
          <p:cNvSpPr>
            <a:spLocks noGrp="1"/>
          </p:cNvSpPr>
          <p:nvPr>
            <p:ph sz="quarter" idx="4"/>
          </p:nvPr>
        </p:nvSpPr>
        <p:spPr>
          <a:xfrm>
            <a:off x="19442432" y="12024360"/>
            <a:ext cx="16327042" cy="176860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D49CDF4-5BA2-4D8B-BA75-01B8EC7BFCBC}" type="datetimeFigureOut">
              <a:rPr lang="en-US" smtClean="0"/>
              <a:pPr/>
              <a:t>7/15/2019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51DFC3F-D4CF-45E4-A59A-732274A5C4F5}" type="slidenum">
              <a:rPr lang="en-US" smtClean="0"/>
              <a:pPr/>
              <a:t>‹#›</a:t>
            </a:fld>
            <a:endParaRPr lang="en-US" dirty="0"/>
          </a:p>
        </p:txBody>
      </p:sp>
    </p:spTree>
    <p:extLst>
      <p:ext uri="{BB962C8B-B14F-4D97-AF65-F5344CB8AC3E}">
        <p14:creationId xmlns:p14="http://schemas.microsoft.com/office/powerpoint/2010/main" val="35844832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D49CDF4-5BA2-4D8B-BA75-01B8EC7BFCBC}" type="datetimeFigureOut">
              <a:rPr lang="en-US" smtClean="0"/>
              <a:pPr/>
              <a:t>7/15/2019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51DFC3F-D4CF-45E4-A59A-732274A5C4F5}" type="slidenum">
              <a:rPr lang="en-US" smtClean="0"/>
              <a:pPr/>
              <a:t>‹#›</a:t>
            </a:fld>
            <a:endParaRPr lang="en-US" dirty="0"/>
          </a:p>
        </p:txBody>
      </p:sp>
    </p:spTree>
    <p:extLst>
      <p:ext uri="{BB962C8B-B14F-4D97-AF65-F5344CB8AC3E}">
        <p14:creationId xmlns:p14="http://schemas.microsoft.com/office/powerpoint/2010/main" val="2877414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49CDF4-5BA2-4D8B-BA75-01B8EC7BFCBC}" type="datetimeFigureOut">
              <a:rPr lang="en-US" smtClean="0"/>
              <a:pPr/>
              <a:t>7/15/2019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51DFC3F-D4CF-45E4-A59A-732274A5C4F5}" type="slidenum">
              <a:rPr lang="en-US" smtClean="0"/>
              <a:pPr/>
              <a:t>‹#›</a:t>
            </a:fld>
            <a:endParaRPr lang="en-US" dirty="0"/>
          </a:p>
        </p:txBody>
      </p:sp>
    </p:spTree>
    <p:extLst>
      <p:ext uri="{BB962C8B-B14F-4D97-AF65-F5344CB8AC3E}">
        <p14:creationId xmlns:p14="http://schemas.microsoft.com/office/powerpoint/2010/main" val="3450645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645332" y="2194560"/>
            <a:ext cx="12386548" cy="7680960"/>
          </a:xfrm>
        </p:spPr>
        <p:txBody>
          <a:bodyPr anchor="b"/>
          <a:lstStyle>
            <a:lvl1pPr>
              <a:defRPr sz="13440"/>
            </a:lvl1pPr>
          </a:lstStyle>
          <a:p>
            <a:r>
              <a:rPr lang="en-US"/>
              <a:t>Click to edit Master title style</a:t>
            </a:r>
            <a:endParaRPr lang="en-US" dirty="0"/>
          </a:p>
        </p:txBody>
      </p:sp>
      <p:sp>
        <p:nvSpPr>
          <p:cNvPr id="3" name="Content Placeholder 2"/>
          <p:cNvSpPr>
            <a:spLocks noGrp="1"/>
          </p:cNvSpPr>
          <p:nvPr>
            <p:ph idx="1"/>
          </p:nvPr>
        </p:nvSpPr>
        <p:spPr>
          <a:xfrm>
            <a:off x="16327042" y="4739647"/>
            <a:ext cx="19442430" cy="23393400"/>
          </a:xfrm>
        </p:spPr>
        <p:txBody>
          <a:bodyPr/>
          <a:lstStyle>
            <a:lvl1pPr>
              <a:defRPr sz="13440"/>
            </a:lvl1pPr>
            <a:lvl2pPr>
              <a:defRPr sz="11760"/>
            </a:lvl2pPr>
            <a:lvl3pPr>
              <a:defRPr sz="10080"/>
            </a:lvl3pPr>
            <a:lvl4pPr>
              <a:defRPr sz="8400"/>
            </a:lvl4pPr>
            <a:lvl5pPr>
              <a:defRPr sz="8400"/>
            </a:lvl5pPr>
            <a:lvl6pPr>
              <a:defRPr sz="8400"/>
            </a:lvl6pPr>
            <a:lvl7pPr>
              <a:defRPr sz="8400"/>
            </a:lvl7pPr>
            <a:lvl8pPr>
              <a:defRPr sz="8400"/>
            </a:lvl8pPr>
            <a:lvl9pPr>
              <a:defRPr sz="8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645332" y="9875520"/>
            <a:ext cx="12386548" cy="18295622"/>
          </a:xfrm>
        </p:spPr>
        <p:txBody>
          <a:bodyPr/>
          <a:lstStyle>
            <a:lvl1pPr marL="0" indent="0">
              <a:buNone/>
              <a:defRPr sz="6720"/>
            </a:lvl1pPr>
            <a:lvl2pPr marL="1920240" indent="0">
              <a:buNone/>
              <a:defRPr sz="5880"/>
            </a:lvl2pPr>
            <a:lvl3pPr marL="3840480" indent="0">
              <a:buNone/>
              <a:defRPr sz="5040"/>
            </a:lvl3pPr>
            <a:lvl4pPr marL="5760720" indent="0">
              <a:buNone/>
              <a:defRPr sz="4200"/>
            </a:lvl4pPr>
            <a:lvl5pPr marL="7680960" indent="0">
              <a:buNone/>
              <a:defRPr sz="4200"/>
            </a:lvl5pPr>
            <a:lvl6pPr marL="9601200" indent="0">
              <a:buNone/>
              <a:defRPr sz="4200"/>
            </a:lvl6pPr>
            <a:lvl7pPr marL="11521440" indent="0">
              <a:buNone/>
              <a:defRPr sz="4200"/>
            </a:lvl7pPr>
            <a:lvl8pPr marL="13441680" indent="0">
              <a:buNone/>
              <a:defRPr sz="4200"/>
            </a:lvl8pPr>
            <a:lvl9pPr marL="15361920" indent="0">
              <a:buNone/>
              <a:defRPr sz="4200"/>
            </a:lvl9pPr>
          </a:lstStyle>
          <a:p>
            <a:pPr lvl="0"/>
            <a:r>
              <a:rPr lang="en-US"/>
              <a:t>Edit Master text styles</a:t>
            </a:r>
          </a:p>
        </p:txBody>
      </p:sp>
      <p:sp>
        <p:nvSpPr>
          <p:cNvPr id="5" name="Date Placeholder 4"/>
          <p:cNvSpPr>
            <a:spLocks noGrp="1"/>
          </p:cNvSpPr>
          <p:nvPr>
            <p:ph type="dt" sz="half" idx="10"/>
          </p:nvPr>
        </p:nvSpPr>
        <p:spPr/>
        <p:txBody>
          <a:bodyPr/>
          <a:lstStyle/>
          <a:p>
            <a:fld id="{BD49CDF4-5BA2-4D8B-BA75-01B8EC7BFCBC}" type="datetimeFigureOut">
              <a:rPr lang="en-US" smtClean="0"/>
              <a:pPr/>
              <a:t>7/15/2019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51DFC3F-D4CF-45E4-A59A-732274A5C4F5}" type="slidenum">
              <a:rPr lang="en-US" smtClean="0"/>
              <a:pPr/>
              <a:t>‹#›</a:t>
            </a:fld>
            <a:endParaRPr lang="en-US" dirty="0"/>
          </a:p>
        </p:txBody>
      </p:sp>
    </p:spTree>
    <p:extLst>
      <p:ext uri="{BB962C8B-B14F-4D97-AF65-F5344CB8AC3E}">
        <p14:creationId xmlns:p14="http://schemas.microsoft.com/office/powerpoint/2010/main" val="29355919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645332" y="2194560"/>
            <a:ext cx="12386548" cy="7680960"/>
          </a:xfrm>
        </p:spPr>
        <p:txBody>
          <a:bodyPr anchor="b"/>
          <a:lstStyle>
            <a:lvl1pPr>
              <a:defRPr sz="13440"/>
            </a:lvl1pPr>
          </a:lstStyle>
          <a:p>
            <a:r>
              <a:rPr lang="en-US"/>
              <a:t>Click to edit Master title style</a:t>
            </a:r>
            <a:endParaRPr lang="en-US" dirty="0"/>
          </a:p>
        </p:txBody>
      </p:sp>
      <p:sp>
        <p:nvSpPr>
          <p:cNvPr id="3" name="Picture Placeholder 2"/>
          <p:cNvSpPr>
            <a:spLocks noGrp="1" noChangeAspect="1"/>
          </p:cNvSpPr>
          <p:nvPr>
            <p:ph type="pic" idx="1"/>
          </p:nvPr>
        </p:nvSpPr>
        <p:spPr>
          <a:xfrm>
            <a:off x="16327042" y="4739647"/>
            <a:ext cx="19442430" cy="23393400"/>
          </a:xfrm>
        </p:spPr>
        <p:txBody>
          <a:bodyPr anchor="t"/>
          <a:lstStyle>
            <a:lvl1pPr marL="0" indent="0">
              <a:buNone/>
              <a:defRPr sz="13440"/>
            </a:lvl1pPr>
            <a:lvl2pPr marL="1920240" indent="0">
              <a:buNone/>
              <a:defRPr sz="11760"/>
            </a:lvl2pPr>
            <a:lvl3pPr marL="3840480" indent="0">
              <a:buNone/>
              <a:defRPr sz="10080"/>
            </a:lvl3pPr>
            <a:lvl4pPr marL="5760720" indent="0">
              <a:buNone/>
              <a:defRPr sz="8400"/>
            </a:lvl4pPr>
            <a:lvl5pPr marL="7680960" indent="0">
              <a:buNone/>
              <a:defRPr sz="8400"/>
            </a:lvl5pPr>
            <a:lvl6pPr marL="9601200" indent="0">
              <a:buNone/>
              <a:defRPr sz="8400"/>
            </a:lvl6pPr>
            <a:lvl7pPr marL="11521440" indent="0">
              <a:buNone/>
              <a:defRPr sz="8400"/>
            </a:lvl7pPr>
            <a:lvl8pPr marL="13441680" indent="0">
              <a:buNone/>
              <a:defRPr sz="8400"/>
            </a:lvl8pPr>
            <a:lvl9pPr marL="15361920" indent="0">
              <a:buNone/>
              <a:defRPr sz="8400"/>
            </a:lvl9pPr>
          </a:lstStyle>
          <a:p>
            <a:r>
              <a:rPr lang="en-US" dirty="0"/>
              <a:t>Click icon to add picture</a:t>
            </a:r>
          </a:p>
        </p:txBody>
      </p:sp>
      <p:sp>
        <p:nvSpPr>
          <p:cNvPr id="4" name="Text Placeholder 3"/>
          <p:cNvSpPr>
            <a:spLocks noGrp="1"/>
          </p:cNvSpPr>
          <p:nvPr>
            <p:ph type="body" sz="half" idx="2"/>
          </p:nvPr>
        </p:nvSpPr>
        <p:spPr>
          <a:xfrm>
            <a:off x="2645332" y="9875520"/>
            <a:ext cx="12386548" cy="18295622"/>
          </a:xfrm>
        </p:spPr>
        <p:txBody>
          <a:bodyPr/>
          <a:lstStyle>
            <a:lvl1pPr marL="0" indent="0">
              <a:buNone/>
              <a:defRPr sz="6720"/>
            </a:lvl1pPr>
            <a:lvl2pPr marL="1920240" indent="0">
              <a:buNone/>
              <a:defRPr sz="5880"/>
            </a:lvl2pPr>
            <a:lvl3pPr marL="3840480" indent="0">
              <a:buNone/>
              <a:defRPr sz="5040"/>
            </a:lvl3pPr>
            <a:lvl4pPr marL="5760720" indent="0">
              <a:buNone/>
              <a:defRPr sz="4200"/>
            </a:lvl4pPr>
            <a:lvl5pPr marL="7680960" indent="0">
              <a:buNone/>
              <a:defRPr sz="4200"/>
            </a:lvl5pPr>
            <a:lvl6pPr marL="9601200" indent="0">
              <a:buNone/>
              <a:defRPr sz="4200"/>
            </a:lvl6pPr>
            <a:lvl7pPr marL="11521440" indent="0">
              <a:buNone/>
              <a:defRPr sz="4200"/>
            </a:lvl7pPr>
            <a:lvl8pPr marL="13441680" indent="0">
              <a:buNone/>
              <a:defRPr sz="4200"/>
            </a:lvl8pPr>
            <a:lvl9pPr marL="15361920" indent="0">
              <a:buNone/>
              <a:defRPr sz="4200"/>
            </a:lvl9pPr>
          </a:lstStyle>
          <a:p>
            <a:pPr lvl="0"/>
            <a:r>
              <a:rPr lang="en-US"/>
              <a:t>Edit Master text styles</a:t>
            </a:r>
          </a:p>
        </p:txBody>
      </p:sp>
      <p:sp>
        <p:nvSpPr>
          <p:cNvPr id="5" name="Date Placeholder 4"/>
          <p:cNvSpPr>
            <a:spLocks noGrp="1"/>
          </p:cNvSpPr>
          <p:nvPr>
            <p:ph type="dt" sz="half" idx="10"/>
          </p:nvPr>
        </p:nvSpPr>
        <p:spPr/>
        <p:txBody>
          <a:bodyPr/>
          <a:lstStyle/>
          <a:p>
            <a:fld id="{BD49CDF4-5BA2-4D8B-BA75-01B8EC7BFCBC}" type="datetimeFigureOut">
              <a:rPr lang="en-US" smtClean="0"/>
              <a:pPr/>
              <a:t>7/15/2019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51DFC3F-D4CF-45E4-A59A-732274A5C4F5}" type="slidenum">
              <a:rPr lang="en-US" smtClean="0"/>
              <a:pPr/>
              <a:t>‹#›</a:t>
            </a:fld>
            <a:endParaRPr lang="en-US" dirty="0"/>
          </a:p>
        </p:txBody>
      </p:sp>
    </p:spTree>
    <p:extLst>
      <p:ext uri="{BB962C8B-B14F-4D97-AF65-F5344CB8AC3E}">
        <p14:creationId xmlns:p14="http://schemas.microsoft.com/office/powerpoint/2010/main" val="14311065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640330" y="1752607"/>
            <a:ext cx="33124140" cy="6362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640330" y="8763000"/>
            <a:ext cx="33124140" cy="2088642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640330" y="30510487"/>
            <a:ext cx="8641080" cy="1752600"/>
          </a:xfrm>
          <a:prstGeom prst="rect">
            <a:avLst/>
          </a:prstGeom>
        </p:spPr>
        <p:txBody>
          <a:bodyPr vert="horz" lIns="91440" tIns="45720" rIns="91440" bIns="45720" rtlCol="0" anchor="ctr"/>
          <a:lstStyle>
            <a:lvl1pPr algn="l">
              <a:defRPr sz="5040">
                <a:solidFill>
                  <a:schemeClr val="tx1">
                    <a:tint val="75000"/>
                  </a:schemeClr>
                </a:solidFill>
              </a:defRPr>
            </a:lvl1pPr>
          </a:lstStyle>
          <a:p>
            <a:fld id="{BD49CDF4-5BA2-4D8B-BA75-01B8EC7BFCBC}" type="datetimeFigureOut">
              <a:rPr lang="en-US" smtClean="0"/>
              <a:pPr/>
              <a:t>7/15/2019</a:t>
            </a:fld>
            <a:endParaRPr lang="en-US" dirty="0"/>
          </a:p>
        </p:txBody>
      </p:sp>
      <p:sp>
        <p:nvSpPr>
          <p:cNvPr id="5" name="Footer Placeholder 4"/>
          <p:cNvSpPr>
            <a:spLocks noGrp="1"/>
          </p:cNvSpPr>
          <p:nvPr>
            <p:ph type="ftr" sz="quarter" idx="3"/>
          </p:nvPr>
        </p:nvSpPr>
        <p:spPr>
          <a:xfrm>
            <a:off x="12721590" y="30510487"/>
            <a:ext cx="12961620" cy="1752600"/>
          </a:xfrm>
          <a:prstGeom prst="rect">
            <a:avLst/>
          </a:prstGeom>
        </p:spPr>
        <p:txBody>
          <a:bodyPr vert="horz" lIns="91440" tIns="45720" rIns="91440" bIns="45720" rtlCol="0" anchor="ctr"/>
          <a:lstStyle>
            <a:lvl1pPr algn="ctr">
              <a:defRPr sz="504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27123390" y="30510487"/>
            <a:ext cx="8641080" cy="1752600"/>
          </a:xfrm>
          <a:prstGeom prst="rect">
            <a:avLst/>
          </a:prstGeom>
        </p:spPr>
        <p:txBody>
          <a:bodyPr vert="horz" lIns="91440" tIns="45720" rIns="91440" bIns="45720" rtlCol="0" anchor="ctr"/>
          <a:lstStyle>
            <a:lvl1pPr algn="r">
              <a:defRPr sz="5040">
                <a:solidFill>
                  <a:schemeClr val="tx1">
                    <a:tint val="75000"/>
                  </a:schemeClr>
                </a:solidFill>
              </a:defRPr>
            </a:lvl1pPr>
          </a:lstStyle>
          <a:p>
            <a:fld id="{551DFC3F-D4CF-45E4-A59A-732274A5C4F5}" type="slidenum">
              <a:rPr lang="en-US" smtClean="0"/>
              <a:pPr/>
              <a:t>‹#›</a:t>
            </a:fld>
            <a:endParaRPr lang="en-US" dirty="0"/>
          </a:p>
        </p:txBody>
      </p:sp>
    </p:spTree>
    <p:extLst>
      <p:ext uri="{BB962C8B-B14F-4D97-AF65-F5344CB8AC3E}">
        <p14:creationId xmlns:p14="http://schemas.microsoft.com/office/powerpoint/2010/main" val="180753666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3840480" rtl="0" eaLnBrk="1" latinLnBrk="0" hangingPunct="1">
        <a:lnSpc>
          <a:spcPct val="90000"/>
        </a:lnSpc>
        <a:spcBef>
          <a:spcPct val="0"/>
        </a:spcBef>
        <a:buNone/>
        <a:defRPr sz="18480" kern="1200">
          <a:solidFill>
            <a:schemeClr val="tx1"/>
          </a:solidFill>
          <a:latin typeface="+mj-lt"/>
          <a:ea typeface="+mj-ea"/>
          <a:cs typeface="+mj-cs"/>
        </a:defRPr>
      </a:lvl1pPr>
    </p:titleStyle>
    <p:bodyStyle>
      <a:lvl1pPr marL="960120" indent="-960120" algn="l" defTabSz="3840480" rtl="0" eaLnBrk="1" latinLnBrk="0" hangingPunct="1">
        <a:lnSpc>
          <a:spcPct val="90000"/>
        </a:lnSpc>
        <a:spcBef>
          <a:spcPts val="4200"/>
        </a:spcBef>
        <a:buFont typeface="Arial" panose="020B0604020202020204" pitchFamily="34" charset="0"/>
        <a:buChar char="•"/>
        <a:defRPr sz="11760" kern="1200">
          <a:solidFill>
            <a:schemeClr val="tx1"/>
          </a:solidFill>
          <a:latin typeface="+mn-lt"/>
          <a:ea typeface="+mn-ea"/>
          <a:cs typeface="+mn-cs"/>
        </a:defRPr>
      </a:lvl1pPr>
      <a:lvl2pPr marL="2880360" indent="-960120" algn="l" defTabSz="3840480" rtl="0" eaLnBrk="1" latinLnBrk="0" hangingPunct="1">
        <a:lnSpc>
          <a:spcPct val="90000"/>
        </a:lnSpc>
        <a:spcBef>
          <a:spcPts val="2100"/>
        </a:spcBef>
        <a:buFont typeface="Arial" panose="020B0604020202020204" pitchFamily="34" charset="0"/>
        <a:buChar char="•"/>
        <a:defRPr sz="10080" kern="1200">
          <a:solidFill>
            <a:schemeClr val="tx1"/>
          </a:solidFill>
          <a:latin typeface="+mn-lt"/>
          <a:ea typeface="+mn-ea"/>
          <a:cs typeface="+mn-cs"/>
        </a:defRPr>
      </a:lvl2pPr>
      <a:lvl3pPr marL="4800600" indent="-960120" algn="l" defTabSz="3840480" rtl="0" eaLnBrk="1" latinLnBrk="0" hangingPunct="1">
        <a:lnSpc>
          <a:spcPct val="90000"/>
        </a:lnSpc>
        <a:spcBef>
          <a:spcPts val="2100"/>
        </a:spcBef>
        <a:buFont typeface="Arial" panose="020B0604020202020204" pitchFamily="34" charset="0"/>
        <a:buChar char="•"/>
        <a:defRPr sz="8400" kern="1200">
          <a:solidFill>
            <a:schemeClr val="tx1"/>
          </a:solidFill>
          <a:latin typeface="+mn-lt"/>
          <a:ea typeface="+mn-ea"/>
          <a:cs typeface="+mn-cs"/>
        </a:defRPr>
      </a:lvl3pPr>
      <a:lvl4pPr marL="672084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4pPr>
      <a:lvl5pPr marL="864108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5pPr>
      <a:lvl6pPr marL="1056132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6pPr>
      <a:lvl7pPr marL="1248156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7pPr>
      <a:lvl8pPr marL="1440180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8pPr>
      <a:lvl9pPr marL="1632204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9pPr>
    </p:bodyStyle>
    <p:otherStyle>
      <a:defPPr>
        <a:defRPr lang="en-US"/>
      </a:defPPr>
      <a:lvl1pPr marL="0" algn="l" defTabSz="3840480" rtl="0" eaLnBrk="1" latinLnBrk="0" hangingPunct="1">
        <a:defRPr sz="7560" kern="1200">
          <a:solidFill>
            <a:schemeClr val="tx1"/>
          </a:solidFill>
          <a:latin typeface="+mn-lt"/>
          <a:ea typeface="+mn-ea"/>
          <a:cs typeface="+mn-cs"/>
        </a:defRPr>
      </a:lvl1pPr>
      <a:lvl2pPr marL="1920240" algn="l" defTabSz="3840480" rtl="0" eaLnBrk="1" latinLnBrk="0" hangingPunct="1">
        <a:defRPr sz="7560" kern="1200">
          <a:solidFill>
            <a:schemeClr val="tx1"/>
          </a:solidFill>
          <a:latin typeface="+mn-lt"/>
          <a:ea typeface="+mn-ea"/>
          <a:cs typeface="+mn-cs"/>
        </a:defRPr>
      </a:lvl2pPr>
      <a:lvl3pPr marL="3840480" algn="l" defTabSz="3840480" rtl="0" eaLnBrk="1" latinLnBrk="0" hangingPunct="1">
        <a:defRPr sz="7560" kern="1200">
          <a:solidFill>
            <a:schemeClr val="tx1"/>
          </a:solidFill>
          <a:latin typeface="+mn-lt"/>
          <a:ea typeface="+mn-ea"/>
          <a:cs typeface="+mn-cs"/>
        </a:defRPr>
      </a:lvl3pPr>
      <a:lvl4pPr marL="5760720" algn="l" defTabSz="3840480" rtl="0" eaLnBrk="1" latinLnBrk="0" hangingPunct="1">
        <a:defRPr sz="7560" kern="1200">
          <a:solidFill>
            <a:schemeClr val="tx1"/>
          </a:solidFill>
          <a:latin typeface="+mn-lt"/>
          <a:ea typeface="+mn-ea"/>
          <a:cs typeface="+mn-cs"/>
        </a:defRPr>
      </a:lvl4pPr>
      <a:lvl5pPr marL="7680960" algn="l" defTabSz="3840480" rtl="0" eaLnBrk="1" latinLnBrk="0" hangingPunct="1">
        <a:defRPr sz="7560" kern="1200">
          <a:solidFill>
            <a:schemeClr val="tx1"/>
          </a:solidFill>
          <a:latin typeface="+mn-lt"/>
          <a:ea typeface="+mn-ea"/>
          <a:cs typeface="+mn-cs"/>
        </a:defRPr>
      </a:lvl5pPr>
      <a:lvl6pPr marL="9601200" algn="l" defTabSz="3840480" rtl="0" eaLnBrk="1" latinLnBrk="0" hangingPunct="1">
        <a:defRPr sz="7560" kern="1200">
          <a:solidFill>
            <a:schemeClr val="tx1"/>
          </a:solidFill>
          <a:latin typeface="+mn-lt"/>
          <a:ea typeface="+mn-ea"/>
          <a:cs typeface="+mn-cs"/>
        </a:defRPr>
      </a:lvl6pPr>
      <a:lvl7pPr marL="11521440" algn="l" defTabSz="3840480" rtl="0" eaLnBrk="1" latinLnBrk="0" hangingPunct="1">
        <a:defRPr sz="7560" kern="1200">
          <a:solidFill>
            <a:schemeClr val="tx1"/>
          </a:solidFill>
          <a:latin typeface="+mn-lt"/>
          <a:ea typeface="+mn-ea"/>
          <a:cs typeface="+mn-cs"/>
        </a:defRPr>
      </a:lvl7pPr>
      <a:lvl8pPr marL="13441680" algn="l" defTabSz="3840480" rtl="0" eaLnBrk="1" latinLnBrk="0" hangingPunct="1">
        <a:defRPr sz="7560" kern="1200">
          <a:solidFill>
            <a:schemeClr val="tx1"/>
          </a:solidFill>
          <a:latin typeface="+mn-lt"/>
          <a:ea typeface="+mn-ea"/>
          <a:cs typeface="+mn-cs"/>
        </a:defRPr>
      </a:lvl8pPr>
      <a:lvl9pPr marL="15361920" algn="l" defTabSz="3840480" rtl="0" eaLnBrk="1" latinLnBrk="0" hangingPunct="1">
        <a:defRPr sz="75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2" name="Picture 8" descr="Related image"/>
          <p:cNvPicPr>
            <a:picLocks noChangeAspect="1" noChangeArrowheads="1"/>
          </p:cNvPicPr>
          <p:nvPr/>
        </p:nvPicPr>
        <p:blipFill rotWithShape="1">
          <a:blip r:embed="rId3" cstate="print"/>
          <a:srcRect l="98" t="1364" b="13284"/>
          <a:stretch/>
        </p:blipFill>
        <p:spPr bwMode="auto">
          <a:xfrm>
            <a:off x="0" y="486009"/>
            <a:ext cx="38404800" cy="32912951"/>
          </a:xfrm>
          <a:prstGeom prst="rect">
            <a:avLst/>
          </a:prstGeom>
          <a:noFill/>
        </p:spPr>
      </p:pic>
      <p:grpSp>
        <p:nvGrpSpPr>
          <p:cNvPr id="2" name="Group 3"/>
          <p:cNvGrpSpPr/>
          <p:nvPr/>
        </p:nvGrpSpPr>
        <p:grpSpPr>
          <a:xfrm>
            <a:off x="0" y="0"/>
            <a:ext cx="38404800" cy="6433420"/>
            <a:chOff x="0" y="0"/>
            <a:chExt cx="51206400" cy="7431525"/>
          </a:xfrm>
        </p:grpSpPr>
        <p:sp>
          <p:nvSpPr>
            <p:cNvPr id="5" name="Rectangle 4"/>
            <p:cNvSpPr/>
            <p:nvPr/>
          </p:nvSpPr>
          <p:spPr>
            <a:xfrm>
              <a:off x="0" y="0"/>
              <a:ext cx="51206400" cy="7431525"/>
            </a:xfrm>
            <a:prstGeom prst="rect">
              <a:avLst/>
            </a:prstGeom>
            <a:solidFill>
              <a:srgbClr val="003359"/>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6" name="Picture 5" descr="AugustaUniversity_S_REVERSED.pn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621478" y="683836"/>
              <a:ext cx="6113939" cy="5910232"/>
            </a:xfrm>
            <a:prstGeom prst="rect">
              <a:avLst/>
            </a:prstGeom>
          </p:spPr>
        </p:pic>
      </p:grpSp>
      <p:sp>
        <p:nvSpPr>
          <p:cNvPr id="7" name="Title 3"/>
          <p:cNvSpPr>
            <a:spLocks/>
          </p:cNvSpPr>
          <p:nvPr/>
        </p:nvSpPr>
        <p:spPr bwMode="auto">
          <a:xfrm>
            <a:off x="6104910" y="1080655"/>
            <a:ext cx="24253170" cy="535276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653886" tIns="326940" rIns="653886" bIns="326940" anchor="t"/>
          <a:lstStyle/>
          <a:p>
            <a:pPr>
              <a:spcBef>
                <a:spcPts val="1201"/>
              </a:spcBef>
              <a:spcAft>
                <a:spcPts val="1201"/>
              </a:spcAft>
            </a:pPr>
            <a:r>
              <a:rPr lang="en-US" sz="6600" b="1" dirty="0">
                <a:solidFill>
                  <a:srgbClr val="FFFFFF"/>
                </a:solidFill>
                <a:latin typeface="Times New Roman" charset="0"/>
                <a:ea typeface="Times New Roman" charset="0"/>
                <a:cs typeface="Times New Roman" charset="0"/>
              </a:rPr>
              <a:t>Adapting and Scripting John Gardner’s </a:t>
            </a:r>
            <a:r>
              <a:rPr lang="en-US" sz="6600" b="1" i="1" dirty="0">
                <a:solidFill>
                  <a:srgbClr val="FFFFFF"/>
                </a:solidFill>
                <a:latin typeface="Times New Roman" charset="0"/>
                <a:ea typeface="Times New Roman" charset="0"/>
                <a:cs typeface="Times New Roman" charset="0"/>
              </a:rPr>
              <a:t>Grendel </a:t>
            </a:r>
            <a:r>
              <a:rPr lang="en-US" sz="6600" b="1" dirty="0">
                <a:solidFill>
                  <a:srgbClr val="FFFFFF"/>
                </a:solidFill>
                <a:latin typeface="Times New Roman" charset="0"/>
                <a:ea typeface="Times New Roman" charset="0"/>
                <a:cs typeface="Times New Roman" charset="0"/>
              </a:rPr>
              <a:t>for the Stage</a:t>
            </a:r>
          </a:p>
          <a:p>
            <a:pPr>
              <a:spcBef>
                <a:spcPts val="1201"/>
              </a:spcBef>
              <a:spcAft>
                <a:spcPts val="1201"/>
              </a:spcAft>
            </a:pPr>
            <a:r>
              <a:rPr lang="en-US" sz="5399" dirty="0">
                <a:solidFill>
                  <a:srgbClr val="FFFFFF"/>
                </a:solidFill>
                <a:latin typeface="Times New Roman" charset="0"/>
                <a:ea typeface="Times New Roman" charset="0"/>
                <a:cs typeface="Times New Roman" charset="0"/>
              </a:rPr>
              <a:t>By Rachel Visintainer, Kayla Johnson, and Sabrina </a:t>
            </a:r>
            <a:r>
              <a:rPr lang="en-US" sz="5399" dirty="0" err="1" smtClean="0">
                <a:solidFill>
                  <a:srgbClr val="FFFFFF"/>
                </a:solidFill>
                <a:latin typeface="Times New Roman" charset="0"/>
                <a:ea typeface="Times New Roman" charset="0"/>
                <a:cs typeface="Times New Roman" charset="0"/>
              </a:rPr>
              <a:t>Nacci</a:t>
            </a:r>
            <a:endParaRPr lang="en-US" sz="5399" dirty="0" smtClean="0">
              <a:solidFill>
                <a:srgbClr val="FFFFFF"/>
              </a:solidFill>
              <a:latin typeface="Times New Roman" charset="0"/>
              <a:ea typeface="Times New Roman" charset="0"/>
              <a:cs typeface="Times New Roman" charset="0"/>
            </a:endParaRPr>
          </a:p>
          <a:p>
            <a:pPr>
              <a:spcBef>
                <a:spcPts val="1201"/>
              </a:spcBef>
              <a:spcAft>
                <a:spcPts val="1201"/>
              </a:spcAft>
            </a:pPr>
            <a:r>
              <a:rPr lang="en-US" sz="5399" dirty="0">
                <a:solidFill>
                  <a:srgbClr val="FFFFFF"/>
                </a:solidFill>
                <a:latin typeface="Times New Roman" charset="0"/>
                <a:ea typeface="Times New Roman" charset="0"/>
                <a:cs typeface="Times New Roman" charset="0"/>
              </a:rPr>
              <a:t>w</a:t>
            </a:r>
            <a:r>
              <a:rPr lang="en-US" sz="5399" dirty="0" smtClean="0">
                <a:solidFill>
                  <a:srgbClr val="FFFFFF"/>
                </a:solidFill>
                <a:latin typeface="Times New Roman" charset="0"/>
                <a:ea typeface="Times New Roman" charset="0"/>
                <a:cs typeface="Times New Roman" charset="0"/>
              </a:rPr>
              <a:t>ith Melanie Kitchens O’Meara, Ph.D.</a:t>
            </a:r>
          </a:p>
          <a:p>
            <a:pPr>
              <a:spcBef>
                <a:spcPts val="1201"/>
              </a:spcBef>
              <a:spcAft>
                <a:spcPts val="1201"/>
              </a:spcAft>
            </a:pPr>
            <a:r>
              <a:rPr lang="en-US" sz="5399" dirty="0" smtClean="0">
                <a:solidFill>
                  <a:srgbClr val="FFFFFF"/>
                </a:solidFill>
                <a:latin typeface="Times New Roman" charset="0"/>
                <a:ea typeface="Times New Roman" charset="0"/>
                <a:cs typeface="Times New Roman" charset="0"/>
              </a:rPr>
              <a:t>Augusta, Georgia</a:t>
            </a:r>
          </a:p>
          <a:p>
            <a:endParaRPr lang="en-US" sz="7799" dirty="0">
              <a:solidFill>
                <a:srgbClr val="FFFFFF"/>
              </a:solidFill>
              <a:latin typeface="Times New Roman" charset="0"/>
              <a:ea typeface="Times New Roman" charset="0"/>
              <a:cs typeface="Times New Roman" charset="0"/>
            </a:endParaRPr>
          </a:p>
        </p:txBody>
      </p:sp>
      <p:pic>
        <p:nvPicPr>
          <p:cNvPr id="8" name="Picture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1869117" y="0"/>
            <a:ext cx="6546855" cy="6433420"/>
          </a:xfrm>
          <a:prstGeom prst="rect">
            <a:avLst/>
          </a:prstGeom>
        </p:spPr>
      </p:pic>
      <p:sp>
        <p:nvSpPr>
          <p:cNvPr id="11" name="TextBox 10"/>
          <p:cNvSpPr txBox="1"/>
          <p:nvPr/>
        </p:nvSpPr>
        <p:spPr>
          <a:xfrm>
            <a:off x="12582414" y="6949440"/>
            <a:ext cx="13296475" cy="974435"/>
          </a:xfrm>
          <a:prstGeom prst="rect">
            <a:avLst/>
          </a:prstGeom>
          <a:solidFill>
            <a:srgbClr val="003359"/>
          </a:solidFill>
        </p:spPr>
        <p:txBody>
          <a:bodyPr wrap="square" lIns="142176" tIns="71089" rIns="142176" bIns="71089" rtlCol="0" anchor="t">
            <a:spAutoFit/>
          </a:bodyPr>
          <a:lstStyle/>
          <a:p>
            <a:pPr algn="ctr"/>
            <a:r>
              <a:rPr lang="en-US" sz="5399" b="1" i="1" dirty="0">
                <a:solidFill>
                  <a:schemeClr val="bg1"/>
                </a:solidFill>
                <a:latin typeface="Times New Roman" charset="0"/>
                <a:ea typeface="Times New Roman" charset="0"/>
                <a:cs typeface="Times New Roman" charset="0"/>
              </a:rPr>
              <a:t>GRENDEL</a:t>
            </a:r>
          </a:p>
        </p:txBody>
      </p:sp>
      <p:sp>
        <p:nvSpPr>
          <p:cNvPr id="12" name="TextBox 11"/>
          <p:cNvSpPr txBox="1"/>
          <p:nvPr/>
        </p:nvSpPr>
        <p:spPr>
          <a:xfrm>
            <a:off x="26493455" y="19199765"/>
            <a:ext cx="11447531" cy="974435"/>
          </a:xfrm>
          <a:prstGeom prst="rect">
            <a:avLst/>
          </a:prstGeom>
          <a:solidFill>
            <a:srgbClr val="003359"/>
          </a:solidFill>
        </p:spPr>
        <p:txBody>
          <a:bodyPr wrap="square" lIns="142176" tIns="71089" rIns="142176" bIns="71089" rtlCol="0">
            <a:spAutoFit/>
          </a:bodyPr>
          <a:lstStyle/>
          <a:p>
            <a:pPr algn="ctr"/>
            <a:r>
              <a:rPr lang="en-US" sz="5399" b="1" dirty="0">
                <a:solidFill>
                  <a:srgbClr val="FFFFFF"/>
                </a:solidFill>
                <a:latin typeface="Times New Roman" charset="0"/>
                <a:ea typeface="Times New Roman" charset="0"/>
                <a:cs typeface="Times New Roman" charset="0"/>
              </a:rPr>
              <a:t>TAKEAWAYS</a:t>
            </a:r>
          </a:p>
        </p:txBody>
      </p:sp>
      <p:sp>
        <p:nvSpPr>
          <p:cNvPr id="14" name="TextBox 13"/>
          <p:cNvSpPr txBox="1"/>
          <p:nvPr/>
        </p:nvSpPr>
        <p:spPr>
          <a:xfrm>
            <a:off x="26493454" y="28402065"/>
            <a:ext cx="11447531" cy="974435"/>
          </a:xfrm>
          <a:prstGeom prst="rect">
            <a:avLst/>
          </a:prstGeom>
          <a:solidFill>
            <a:srgbClr val="003359"/>
          </a:solidFill>
        </p:spPr>
        <p:txBody>
          <a:bodyPr wrap="square" lIns="142176" tIns="71089" rIns="142176" bIns="71089" rtlCol="0" anchor="t">
            <a:spAutoFit/>
          </a:bodyPr>
          <a:lstStyle/>
          <a:p>
            <a:pPr algn="ctr"/>
            <a:r>
              <a:rPr lang="en-US" sz="5399" b="1" dirty="0">
                <a:solidFill>
                  <a:schemeClr val="bg1"/>
                </a:solidFill>
                <a:latin typeface="Times New Roman" charset="0"/>
                <a:ea typeface="Times New Roman" charset="0"/>
                <a:cs typeface="Times New Roman" charset="0"/>
              </a:rPr>
              <a:t>WORKS CITED</a:t>
            </a:r>
          </a:p>
        </p:txBody>
      </p:sp>
      <p:sp>
        <p:nvSpPr>
          <p:cNvPr id="20" name="TextBox 19"/>
          <p:cNvSpPr txBox="1"/>
          <p:nvPr/>
        </p:nvSpPr>
        <p:spPr>
          <a:xfrm>
            <a:off x="12583513" y="8282197"/>
            <a:ext cx="13295376" cy="4154984"/>
          </a:xfrm>
          <a:prstGeom prst="rect">
            <a:avLst/>
          </a:prstGeom>
          <a:solidFill>
            <a:schemeClr val="accent1">
              <a:tint val="66000"/>
              <a:satMod val="160000"/>
              <a:alpha val="70000"/>
            </a:schemeClr>
          </a:solidFill>
          <a:ln>
            <a:solidFill>
              <a:schemeClr val="accent1"/>
            </a:solidFill>
          </a:ln>
        </p:spPr>
        <p:txBody>
          <a:bodyPr wrap="square" rtlCol="0">
            <a:spAutoFit/>
          </a:bodyPr>
          <a:lstStyle/>
          <a:p>
            <a:r>
              <a:rPr lang="en-US" sz="3300" dirty="0"/>
              <a:t>John Gardner’s </a:t>
            </a:r>
            <a:r>
              <a:rPr lang="en-US" sz="3300" i="1" dirty="0"/>
              <a:t>Grendel </a:t>
            </a:r>
            <a:r>
              <a:rPr lang="en-US" sz="3300" dirty="0"/>
              <a:t>tells the story of the epic poem </a:t>
            </a:r>
            <a:r>
              <a:rPr lang="en-US" sz="3300" i="1" dirty="0"/>
              <a:t>Beowulf </a:t>
            </a:r>
            <a:r>
              <a:rPr lang="en-US" sz="3300" dirty="0"/>
              <a:t>from the monster’s point of view. Readers experience Grendel’s life through his own perspective and self-reflection. Through his interactions with the various creatures and humans he encounters, </a:t>
            </a:r>
            <a:r>
              <a:rPr lang="en-US" sz="3300" i="1" dirty="0"/>
              <a:t>Grendel</a:t>
            </a:r>
            <a:r>
              <a:rPr lang="en-US" sz="3300" dirty="0"/>
              <a:t> reveals how he became </a:t>
            </a:r>
            <a:r>
              <a:rPr lang="en-US" sz="3300" i="1" dirty="0"/>
              <a:t>Beowulf</a:t>
            </a:r>
            <a:r>
              <a:rPr lang="en-US" sz="3300" dirty="0"/>
              <a:t>’s monster. Our adaptation of </a:t>
            </a:r>
            <a:r>
              <a:rPr lang="en-US" sz="3300" i="1" dirty="0"/>
              <a:t>Grendel</a:t>
            </a:r>
            <a:r>
              <a:rPr lang="en-US" sz="3300" dirty="0"/>
              <a:t> encourages the audience to understand both sides of the tale, while challenging them to relate the novel to current socio-political issues such as gender inequality and environmental concerns. </a:t>
            </a:r>
          </a:p>
        </p:txBody>
      </p:sp>
      <p:sp>
        <p:nvSpPr>
          <p:cNvPr id="21" name="TextBox 20"/>
          <p:cNvSpPr txBox="1"/>
          <p:nvPr/>
        </p:nvSpPr>
        <p:spPr>
          <a:xfrm>
            <a:off x="26493454" y="20540465"/>
            <a:ext cx="11447531" cy="7663636"/>
          </a:xfrm>
          <a:prstGeom prst="rect">
            <a:avLst/>
          </a:prstGeom>
          <a:solidFill>
            <a:schemeClr val="accent1">
              <a:tint val="66000"/>
              <a:satMod val="160000"/>
              <a:alpha val="70000"/>
            </a:schemeClr>
          </a:solidFill>
          <a:ln>
            <a:solidFill>
              <a:schemeClr val="accent1"/>
            </a:solidFill>
          </a:ln>
        </p:spPr>
        <p:txBody>
          <a:bodyPr wrap="square" rtlCol="0">
            <a:spAutoFit/>
          </a:bodyPr>
          <a:lstStyle/>
          <a:p>
            <a:pPr>
              <a:spcAft>
                <a:spcPts val="1800"/>
              </a:spcAft>
            </a:pPr>
            <a:r>
              <a:rPr lang="en-US" sz="3300" b="1" dirty="0" smtClean="0"/>
              <a:t>Sabrina: </a:t>
            </a:r>
            <a:r>
              <a:rPr lang="en-US" sz="3300" dirty="0"/>
              <a:t>Through our research project, I have learned so much and gained a new appreciation for performance studies and the work of adapting a novel into a script. I have loved working with my colleagues and getting to know them even more. I am very excited to share our project and show with </a:t>
            </a:r>
            <a:r>
              <a:rPr lang="en-US" sz="3300" dirty="0" smtClean="0"/>
              <a:t>everyone!</a:t>
            </a:r>
            <a:endParaRPr lang="en-US" sz="3300" dirty="0"/>
          </a:p>
          <a:p>
            <a:pPr>
              <a:spcAft>
                <a:spcPts val="1800"/>
              </a:spcAft>
            </a:pPr>
            <a:r>
              <a:rPr lang="en-US" sz="3300" b="1" dirty="0" smtClean="0"/>
              <a:t>Rachel</a:t>
            </a:r>
            <a:r>
              <a:rPr lang="en-US" sz="3300" b="1" dirty="0"/>
              <a:t>: </a:t>
            </a:r>
            <a:r>
              <a:rPr lang="en-US" dirty="0"/>
              <a:t> </a:t>
            </a:r>
            <a:r>
              <a:rPr lang="en-US" sz="3300" dirty="0"/>
              <a:t>Chamber Theatre has taught me about the relationships between audience and performer, literature and the stage, and current social issues with literary texts. I have also come to know and love stage writing and </a:t>
            </a:r>
            <a:r>
              <a:rPr lang="en-US" sz="3300" i="1" dirty="0"/>
              <a:t>Grendel </a:t>
            </a:r>
            <a:r>
              <a:rPr lang="en-US" sz="3300" dirty="0" smtClean="0"/>
              <a:t>itself.</a:t>
            </a:r>
            <a:endParaRPr lang="en-US" sz="3300" dirty="0"/>
          </a:p>
          <a:p>
            <a:pPr>
              <a:spcAft>
                <a:spcPts val="1800"/>
              </a:spcAft>
            </a:pPr>
            <a:r>
              <a:rPr lang="en-US" sz="3300" b="1" dirty="0" smtClean="0"/>
              <a:t>Kayla</a:t>
            </a:r>
            <a:r>
              <a:rPr lang="en-US" sz="3300" b="1" dirty="0"/>
              <a:t>: </a:t>
            </a:r>
            <a:r>
              <a:rPr lang="en-US" sz="3200" dirty="0"/>
              <a:t> </a:t>
            </a:r>
            <a:r>
              <a:rPr lang="en-US" sz="3300" dirty="0"/>
              <a:t>I have learned to dare the audience to search within themselves to challenge content that is given to them through the stage. Epic and chamber theater provide a road map for breaking up conventional ideas for serving theatrical experiments to the </a:t>
            </a:r>
            <a:r>
              <a:rPr lang="en-US" sz="3300" dirty="0" smtClean="0"/>
              <a:t>masses</a:t>
            </a:r>
            <a:r>
              <a:rPr lang="en-US" sz="3300" dirty="0"/>
              <a:t>.</a:t>
            </a:r>
          </a:p>
        </p:txBody>
      </p:sp>
      <p:sp>
        <p:nvSpPr>
          <p:cNvPr id="22" name="TextBox 21"/>
          <p:cNvSpPr txBox="1"/>
          <p:nvPr/>
        </p:nvSpPr>
        <p:spPr>
          <a:xfrm>
            <a:off x="26493454" y="29574465"/>
            <a:ext cx="11447531" cy="2677656"/>
          </a:xfrm>
          <a:prstGeom prst="rect">
            <a:avLst/>
          </a:prstGeom>
          <a:solidFill>
            <a:schemeClr val="accent1">
              <a:tint val="66000"/>
              <a:satMod val="160000"/>
              <a:alpha val="70000"/>
            </a:schemeClr>
          </a:solidFill>
          <a:ln>
            <a:solidFill>
              <a:schemeClr val="accent1"/>
            </a:solidFill>
          </a:ln>
        </p:spPr>
        <p:txBody>
          <a:bodyPr wrap="square" rtlCol="0">
            <a:spAutoFit/>
          </a:bodyPr>
          <a:lstStyle/>
          <a:p>
            <a:r>
              <a:rPr lang="en-US" sz="2400" dirty="0">
                <a:solidFill>
                  <a:srgbClr val="000000"/>
                </a:solidFill>
              </a:rPr>
              <a:t>Gardner, John. </a:t>
            </a:r>
            <a:r>
              <a:rPr lang="en-US" sz="2400" i="1" dirty="0">
                <a:solidFill>
                  <a:srgbClr val="000000"/>
                </a:solidFill>
              </a:rPr>
              <a:t>Grendel, </a:t>
            </a:r>
            <a:r>
              <a:rPr lang="en-US" sz="2400" dirty="0">
                <a:solidFill>
                  <a:srgbClr val="000000"/>
                </a:solidFill>
              </a:rPr>
              <a:t>New York, Vintage Books, 1971.</a:t>
            </a:r>
            <a:endParaRPr lang="en-US" sz="2400" dirty="0"/>
          </a:p>
          <a:p>
            <a:r>
              <a:rPr lang="en-US" sz="2400" dirty="0">
                <a:solidFill>
                  <a:srgbClr val="000000"/>
                </a:solidFill>
              </a:rPr>
              <a:t>Anonymous</a:t>
            </a:r>
            <a:r>
              <a:rPr lang="en-US" sz="2400" i="1" dirty="0">
                <a:solidFill>
                  <a:srgbClr val="000000"/>
                </a:solidFill>
              </a:rPr>
              <a:t>. Beowulf. </a:t>
            </a:r>
            <a:r>
              <a:rPr lang="en-US" sz="2400" dirty="0">
                <a:solidFill>
                  <a:srgbClr val="000000"/>
                </a:solidFill>
              </a:rPr>
              <a:t>Translated by Francis Barton Gunmere. </a:t>
            </a:r>
            <a:endParaRPr lang="en-US" sz="2400" dirty="0"/>
          </a:p>
          <a:p>
            <a:r>
              <a:rPr lang="en-US" sz="2400" dirty="0">
                <a:solidFill>
                  <a:srgbClr val="000000"/>
                </a:solidFill>
              </a:rPr>
              <a:t>Breen, Robert. </a:t>
            </a:r>
            <a:r>
              <a:rPr lang="en-US" sz="2400" i="1" dirty="0">
                <a:solidFill>
                  <a:srgbClr val="000000"/>
                </a:solidFill>
              </a:rPr>
              <a:t>Chamber Theatre. </a:t>
            </a:r>
            <a:r>
              <a:rPr lang="en-US" sz="2400" dirty="0">
                <a:solidFill>
                  <a:srgbClr val="000000"/>
                </a:solidFill>
              </a:rPr>
              <a:t>Evanston, IL, Wm Caxton, 1986.</a:t>
            </a:r>
            <a:endParaRPr lang="en-US" sz="2400" dirty="0"/>
          </a:p>
          <a:p>
            <a:r>
              <a:rPr lang="en-US" sz="2400" dirty="0">
                <a:solidFill>
                  <a:srgbClr val="000000"/>
                </a:solidFill>
              </a:rPr>
              <a:t>Bowman, Michael. “‘Novelizing’ the Stage: Chamber Theatre After Breen and </a:t>
            </a:r>
            <a:r>
              <a:rPr lang="en-US" sz="2400" dirty="0" smtClean="0">
                <a:solidFill>
                  <a:srgbClr val="000000"/>
                </a:solidFill>
              </a:rPr>
              <a:t>	Bakhtin</a:t>
            </a:r>
            <a:r>
              <a:rPr lang="en-US" sz="2400" dirty="0">
                <a:solidFill>
                  <a:srgbClr val="000000"/>
                </a:solidFill>
              </a:rPr>
              <a:t>” </a:t>
            </a:r>
            <a:endParaRPr lang="en-US" sz="2400" dirty="0" smtClean="0">
              <a:solidFill>
                <a:srgbClr val="000000"/>
              </a:solidFill>
            </a:endParaRPr>
          </a:p>
          <a:p>
            <a:r>
              <a:rPr lang="en-US" sz="2400" i="1" dirty="0">
                <a:solidFill>
                  <a:srgbClr val="000000"/>
                </a:solidFill>
              </a:rPr>
              <a:t>	</a:t>
            </a:r>
            <a:r>
              <a:rPr lang="en-US" sz="2400" i="1" dirty="0" smtClean="0">
                <a:solidFill>
                  <a:srgbClr val="000000"/>
                </a:solidFill>
              </a:rPr>
              <a:t>	Text and</a:t>
            </a:r>
            <a:r>
              <a:rPr lang="en-US" sz="2400" i="1" dirty="0">
                <a:solidFill>
                  <a:srgbClr val="000000"/>
                </a:solidFill>
              </a:rPr>
              <a:t> </a:t>
            </a:r>
            <a:r>
              <a:rPr lang="en-US" sz="2400" i="1" dirty="0" smtClean="0">
                <a:solidFill>
                  <a:srgbClr val="000000"/>
                </a:solidFill>
              </a:rPr>
              <a:t>Performance Quarterly</a:t>
            </a:r>
            <a:r>
              <a:rPr lang="en-US" sz="2400" dirty="0" smtClean="0">
                <a:solidFill>
                  <a:srgbClr val="000000"/>
                </a:solidFill>
              </a:rPr>
              <a:t> </a:t>
            </a:r>
            <a:r>
              <a:rPr lang="en-US" sz="2400" dirty="0">
                <a:solidFill>
                  <a:srgbClr val="000000"/>
                </a:solidFill>
              </a:rPr>
              <a:t>15, 1995, pp. </a:t>
            </a:r>
            <a:r>
              <a:rPr lang="en-US" sz="2400" dirty="0" smtClean="0">
                <a:solidFill>
                  <a:srgbClr val="000000"/>
                </a:solidFill>
              </a:rPr>
              <a:t>1-23</a:t>
            </a:r>
            <a:r>
              <a:rPr lang="en-US" sz="2400" dirty="0">
                <a:solidFill>
                  <a:srgbClr val="000000"/>
                </a:solidFill>
              </a:rPr>
              <a:t>.</a:t>
            </a:r>
            <a:endParaRPr lang="en-US" sz="2400" dirty="0"/>
          </a:p>
          <a:p>
            <a:r>
              <a:rPr lang="en-US" sz="2400" dirty="0">
                <a:solidFill>
                  <a:srgbClr val="000000"/>
                </a:solidFill>
              </a:rPr>
              <a:t>O’Meara, Melanie Kitchens. “Activating Minor Pedagogy in an Adaptation and </a:t>
            </a:r>
            <a:r>
              <a:rPr lang="en-US" sz="2400" dirty="0" smtClean="0">
                <a:solidFill>
                  <a:srgbClr val="000000"/>
                </a:solidFill>
              </a:rPr>
              <a:t>Staging of </a:t>
            </a:r>
          </a:p>
          <a:p>
            <a:r>
              <a:rPr lang="en-US" sz="2400" dirty="0">
                <a:solidFill>
                  <a:srgbClr val="000000"/>
                </a:solidFill>
              </a:rPr>
              <a:t>	</a:t>
            </a:r>
            <a:r>
              <a:rPr lang="en-US" sz="2400" dirty="0" smtClean="0">
                <a:solidFill>
                  <a:srgbClr val="000000"/>
                </a:solidFill>
              </a:rPr>
              <a:t>	‘</a:t>
            </a:r>
            <a:r>
              <a:rPr lang="en-US" sz="2400" dirty="0">
                <a:solidFill>
                  <a:srgbClr val="000000"/>
                </a:solidFill>
              </a:rPr>
              <a:t>The </a:t>
            </a:r>
            <a:r>
              <a:rPr lang="en-US" sz="2400" dirty="0" smtClean="0">
                <a:solidFill>
                  <a:srgbClr val="000000"/>
                </a:solidFill>
              </a:rPr>
              <a:t>Little</a:t>
            </a:r>
            <a:r>
              <a:rPr lang="en-US" sz="2400" dirty="0">
                <a:solidFill>
                  <a:srgbClr val="000000"/>
                </a:solidFill>
              </a:rPr>
              <a:t> Prince.’” </a:t>
            </a:r>
            <a:r>
              <a:rPr lang="en-US" sz="2400" i="1" dirty="0">
                <a:solidFill>
                  <a:srgbClr val="000000"/>
                </a:solidFill>
              </a:rPr>
              <a:t>Text </a:t>
            </a:r>
            <a:r>
              <a:rPr lang="en-US" sz="2400" i="1" dirty="0" smtClean="0">
                <a:solidFill>
                  <a:srgbClr val="000000"/>
                </a:solidFill>
              </a:rPr>
              <a:t>and </a:t>
            </a:r>
            <a:r>
              <a:rPr lang="en-US" sz="2400" i="1" dirty="0">
                <a:solidFill>
                  <a:srgbClr val="000000"/>
                </a:solidFill>
              </a:rPr>
              <a:t>Performance Quarterly </a:t>
            </a:r>
            <a:r>
              <a:rPr lang="en-US" sz="2400" dirty="0">
                <a:solidFill>
                  <a:srgbClr val="000000"/>
                </a:solidFill>
              </a:rPr>
              <a:t>39, 2019, pp. </a:t>
            </a:r>
            <a:r>
              <a:rPr lang="en-US" sz="2400" dirty="0" smtClean="0">
                <a:solidFill>
                  <a:srgbClr val="000000"/>
                </a:solidFill>
              </a:rPr>
              <a:t>37-	55</a:t>
            </a:r>
            <a:r>
              <a:rPr lang="en-US" sz="2400" dirty="0">
                <a:solidFill>
                  <a:srgbClr val="000000"/>
                </a:solidFill>
              </a:rPr>
              <a:t>.</a:t>
            </a:r>
            <a:endParaRPr lang="en-US" sz="2400" dirty="0"/>
          </a:p>
        </p:txBody>
      </p:sp>
      <p:sp>
        <p:nvSpPr>
          <p:cNvPr id="34" name="AutoShape 2" descr="Image result for sample pie chart"/>
          <p:cNvSpPr>
            <a:spLocks noChangeAspect="1" noChangeArrowheads="1"/>
          </p:cNvSpPr>
          <p:nvPr/>
        </p:nvSpPr>
        <p:spPr bwMode="auto">
          <a:xfrm>
            <a:off x="155575" y="-144463"/>
            <a:ext cx="304800" cy="304801"/>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35" name="AutoShape 4" descr="Image result for sample pie chart"/>
          <p:cNvSpPr>
            <a:spLocks noChangeAspect="1" noChangeArrowheads="1"/>
          </p:cNvSpPr>
          <p:nvPr/>
        </p:nvSpPr>
        <p:spPr bwMode="auto">
          <a:xfrm>
            <a:off x="13744448" y="11532015"/>
            <a:ext cx="2154571" cy="2154578"/>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37" name="TextBox 36"/>
          <p:cNvSpPr txBox="1"/>
          <p:nvPr/>
        </p:nvSpPr>
        <p:spPr>
          <a:xfrm>
            <a:off x="12583511" y="14164471"/>
            <a:ext cx="13295376" cy="4662815"/>
          </a:xfrm>
          <a:prstGeom prst="rect">
            <a:avLst/>
          </a:prstGeom>
          <a:solidFill>
            <a:schemeClr val="accent1">
              <a:tint val="66000"/>
              <a:satMod val="160000"/>
              <a:alpha val="70000"/>
            </a:schemeClr>
          </a:solidFill>
          <a:ln>
            <a:solidFill>
              <a:schemeClr val="accent1"/>
            </a:solidFill>
          </a:ln>
        </p:spPr>
        <p:txBody>
          <a:bodyPr wrap="square" rtlCol="0">
            <a:spAutoFit/>
          </a:bodyPr>
          <a:lstStyle/>
          <a:p>
            <a:r>
              <a:rPr lang="en-US" sz="3300" dirty="0"/>
              <a:t>In line with chamber theatre, our adaptation maintains the narrator of the text. Conventional theatrical adaptations might cut the narrator in favor of dialogue because a character narrating directly to the audience interrupts the fourth wall many adaptors try to maintain. For Breen, maintaining the narrator was an important tool for encouraging audience members to mentally grapple with the events on stage. Besides audience engagement, Gardner’s portrayal of Grendel’s mind through introspective and chaotic narration compels us to retain Grendel as the narrator divided into multiple roles and portrayed on stage by five performers.</a:t>
            </a:r>
          </a:p>
        </p:txBody>
      </p:sp>
      <p:sp>
        <p:nvSpPr>
          <p:cNvPr id="36" name="TextBox 35"/>
          <p:cNvSpPr txBox="1"/>
          <p:nvPr/>
        </p:nvSpPr>
        <p:spPr>
          <a:xfrm>
            <a:off x="460375" y="6949440"/>
            <a:ext cx="11539728" cy="974435"/>
          </a:xfrm>
          <a:prstGeom prst="rect">
            <a:avLst/>
          </a:prstGeom>
          <a:solidFill>
            <a:srgbClr val="003359"/>
          </a:solidFill>
        </p:spPr>
        <p:txBody>
          <a:bodyPr wrap="square" lIns="142176" tIns="71089" rIns="142176" bIns="71089" rtlCol="0" anchor="t">
            <a:spAutoFit/>
          </a:bodyPr>
          <a:lstStyle/>
          <a:p>
            <a:pPr algn="ctr"/>
            <a:r>
              <a:rPr lang="en-US" sz="5399" b="1" dirty="0">
                <a:solidFill>
                  <a:schemeClr val="bg1"/>
                </a:solidFill>
                <a:latin typeface="Times New Roman" charset="0"/>
                <a:ea typeface="Times New Roman" charset="0"/>
                <a:cs typeface="Times New Roman" charset="0"/>
              </a:rPr>
              <a:t>OUR VISION</a:t>
            </a:r>
          </a:p>
        </p:txBody>
      </p:sp>
      <p:sp>
        <p:nvSpPr>
          <p:cNvPr id="38" name="TextBox 37"/>
          <p:cNvSpPr txBox="1"/>
          <p:nvPr/>
        </p:nvSpPr>
        <p:spPr>
          <a:xfrm>
            <a:off x="459427" y="8282197"/>
            <a:ext cx="11540676" cy="1615827"/>
          </a:xfrm>
          <a:prstGeom prst="rect">
            <a:avLst/>
          </a:prstGeom>
          <a:solidFill>
            <a:schemeClr val="accent1">
              <a:tint val="66000"/>
              <a:satMod val="160000"/>
              <a:alpha val="70000"/>
            </a:schemeClr>
          </a:solidFill>
          <a:ln>
            <a:solidFill>
              <a:schemeClr val="accent1"/>
            </a:solidFill>
          </a:ln>
        </p:spPr>
        <p:txBody>
          <a:bodyPr wrap="square" rtlCol="0">
            <a:spAutoFit/>
          </a:bodyPr>
          <a:lstStyle/>
          <a:p>
            <a:r>
              <a:rPr lang="en-US" sz="3300" dirty="0"/>
              <a:t>Use Robert Breen’s </a:t>
            </a:r>
            <a:r>
              <a:rPr lang="en-US" sz="3300" i="1" dirty="0"/>
              <a:t>Chamber Theatre</a:t>
            </a:r>
            <a:r>
              <a:rPr lang="en-US" sz="3300" dirty="0"/>
              <a:t> to adapt and complete a rough draft script of John Gardner’s </a:t>
            </a:r>
            <a:r>
              <a:rPr lang="en-US" sz="3300" i="1" dirty="0"/>
              <a:t>Grendel</a:t>
            </a:r>
            <a:r>
              <a:rPr lang="en-US" sz="3300" dirty="0"/>
              <a:t> for the Theatre AUG fall production.</a:t>
            </a:r>
          </a:p>
        </p:txBody>
      </p:sp>
      <p:sp>
        <p:nvSpPr>
          <p:cNvPr id="48" name="TextBox 47"/>
          <p:cNvSpPr txBox="1"/>
          <p:nvPr/>
        </p:nvSpPr>
        <p:spPr>
          <a:xfrm>
            <a:off x="435063" y="17160239"/>
            <a:ext cx="11539728" cy="974435"/>
          </a:xfrm>
          <a:prstGeom prst="rect">
            <a:avLst/>
          </a:prstGeom>
          <a:solidFill>
            <a:srgbClr val="003359"/>
          </a:solidFill>
        </p:spPr>
        <p:txBody>
          <a:bodyPr wrap="square" lIns="142176" tIns="71089" rIns="142176" bIns="71089" rtlCol="0">
            <a:spAutoFit/>
          </a:bodyPr>
          <a:lstStyle/>
          <a:p>
            <a:pPr algn="ctr"/>
            <a:r>
              <a:rPr lang="en-US" sz="5399" b="1" dirty="0">
                <a:solidFill>
                  <a:srgbClr val="FFFFFF"/>
                </a:solidFill>
                <a:latin typeface="Times New Roman" charset="0"/>
                <a:ea typeface="Times New Roman" charset="0"/>
                <a:cs typeface="Times New Roman" charset="0"/>
              </a:rPr>
              <a:t>METHODS &amp; THEORIES</a:t>
            </a:r>
          </a:p>
        </p:txBody>
      </p:sp>
      <p:sp>
        <p:nvSpPr>
          <p:cNvPr id="49" name="TextBox 48"/>
          <p:cNvSpPr txBox="1"/>
          <p:nvPr/>
        </p:nvSpPr>
        <p:spPr>
          <a:xfrm>
            <a:off x="463427" y="18494509"/>
            <a:ext cx="11536676" cy="13757612"/>
          </a:xfrm>
          <a:prstGeom prst="rect">
            <a:avLst/>
          </a:prstGeom>
          <a:solidFill>
            <a:schemeClr val="accent1">
              <a:tint val="66000"/>
              <a:satMod val="160000"/>
              <a:alpha val="70000"/>
            </a:schemeClr>
          </a:solidFill>
          <a:ln>
            <a:solidFill>
              <a:schemeClr val="accent1"/>
            </a:solidFill>
          </a:ln>
        </p:spPr>
        <p:txBody>
          <a:bodyPr wrap="square" rtlCol="0">
            <a:spAutoFit/>
          </a:bodyPr>
          <a:lstStyle/>
          <a:p>
            <a:pPr>
              <a:spcAft>
                <a:spcPts val="1800"/>
              </a:spcAft>
            </a:pPr>
            <a:r>
              <a:rPr lang="en-US" sz="3300" b="1" dirty="0">
                <a:solidFill>
                  <a:srgbClr val="000000"/>
                </a:solidFill>
              </a:rPr>
              <a:t>Chamber Theatre</a:t>
            </a:r>
            <a:r>
              <a:rPr lang="en-US" sz="3300" dirty="0">
                <a:solidFill>
                  <a:srgbClr val="000000"/>
                </a:solidFill>
              </a:rPr>
              <a:t>: Robert Breen’s chamber theatre is a method for adapting literary texts that “shows” the “telling” of a story by maintaining and staging “the narrative elements of the literature” (Breen 4). Featuring a narrator or multiple narrators who engage in epic discourse to show and tell a story, chamber theatre adaptations require a close reading of “the structure, the theme, and the tone of the literature” in order to understand the narrator’s point of view and maintain his or her style of storytelling (Breen 6</a:t>
            </a:r>
            <a:r>
              <a:rPr lang="en-US" sz="3300" dirty="0" smtClean="0">
                <a:solidFill>
                  <a:srgbClr val="000000"/>
                </a:solidFill>
              </a:rPr>
              <a:t>).</a:t>
            </a:r>
          </a:p>
          <a:p>
            <a:pPr>
              <a:spcAft>
                <a:spcPts val="1800"/>
              </a:spcAft>
            </a:pPr>
            <a:r>
              <a:rPr lang="en-US" sz="3300" b="1" dirty="0" smtClean="0">
                <a:solidFill>
                  <a:srgbClr val="000000"/>
                </a:solidFill>
              </a:rPr>
              <a:t>Epic </a:t>
            </a:r>
            <a:r>
              <a:rPr lang="en-US" sz="3300" b="1" dirty="0">
                <a:solidFill>
                  <a:srgbClr val="000000"/>
                </a:solidFill>
              </a:rPr>
              <a:t>Theatre: </a:t>
            </a:r>
            <a:r>
              <a:rPr lang="en-US" sz="3300" dirty="0">
                <a:solidFill>
                  <a:srgbClr val="000000"/>
                </a:solidFill>
              </a:rPr>
              <a:t>Breen was influenced by Bertolt Brecht’s epic theatre and drew specifically on Brecht’s concept of estrangement to discuss how the narrator should perform a character “to create distance and a sense of strangeness” for the audience (Breen 44). Breen claimed such distancing would “alert the audience to new values in an otherwise too familiar occasion.” (44). </a:t>
            </a:r>
          </a:p>
          <a:p>
            <a:pPr>
              <a:spcAft>
                <a:spcPts val="1800"/>
              </a:spcAft>
            </a:pPr>
            <a:r>
              <a:rPr lang="en-US" sz="3300" b="1" dirty="0"/>
              <a:t>Novelizing the Stage: </a:t>
            </a:r>
            <a:r>
              <a:rPr lang="en-US" sz="3300" dirty="0"/>
              <a:t>Breen’s intention with chamber theatre was to remain in servitude to the literature and literary analysis. To reinvigorate Breen’s intention, Michael Bowman uses Mikhail Bakhtin’s theory of the novel. For Bakhtin, the novel draws on multiple and diverse forms, styles, and discourses to create narrative that is negotiable and open to multiple interpretations. Similarly, Bowman argues that adaptors and performers write and rewrite the literature through performance. Doing so applies Bakhtin’s theory of the novel, creating a negotiable interpretation of the literature that “welcome[s] and accommodate[s] other voices, other values, [and] other points of view” (Bowman </a:t>
            </a:r>
            <a:r>
              <a:rPr lang="en-US" sz="3300" dirty="0" smtClean="0"/>
              <a:t>15).</a:t>
            </a:r>
            <a:endParaRPr lang="en-US" sz="3300" dirty="0"/>
          </a:p>
        </p:txBody>
      </p:sp>
      <p:sp>
        <p:nvSpPr>
          <p:cNvPr id="51" name="TextBox 50"/>
          <p:cNvSpPr txBox="1"/>
          <p:nvPr/>
        </p:nvSpPr>
        <p:spPr>
          <a:xfrm>
            <a:off x="419826" y="10326156"/>
            <a:ext cx="11539728" cy="974435"/>
          </a:xfrm>
          <a:prstGeom prst="rect">
            <a:avLst/>
          </a:prstGeom>
          <a:solidFill>
            <a:srgbClr val="003359"/>
          </a:solidFill>
        </p:spPr>
        <p:txBody>
          <a:bodyPr wrap="square" lIns="142176" tIns="71089" rIns="142176" bIns="71089" rtlCol="0" anchor="t">
            <a:spAutoFit/>
          </a:bodyPr>
          <a:lstStyle/>
          <a:p>
            <a:pPr algn="ctr"/>
            <a:r>
              <a:rPr lang="en-US" sz="5399" b="1" dirty="0">
                <a:solidFill>
                  <a:schemeClr val="bg1"/>
                </a:solidFill>
                <a:latin typeface="Times New Roman" charset="0"/>
                <a:ea typeface="Times New Roman" charset="0"/>
                <a:cs typeface="Times New Roman" charset="0"/>
              </a:rPr>
              <a:t>RESEARCH  INQUIRIES</a:t>
            </a:r>
          </a:p>
        </p:txBody>
      </p:sp>
      <p:sp>
        <p:nvSpPr>
          <p:cNvPr id="52" name="TextBox 51"/>
          <p:cNvSpPr txBox="1"/>
          <p:nvPr/>
        </p:nvSpPr>
        <p:spPr>
          <a:xfrm>
            <a:off x="421635" y="11660425"/>
            <a:ext cx="11537057" cy="5170646"/>
          </a:xfrm>
          <a:prstGeom prst="rect">
            <a:avLst/>
          </a:prstGeom>
          <a:solidFill>
            <a:schemeClr val="accent1">
              <a:tint val="66000"/>
              <a:satMod val="160000"/>
              <a:alpha val="70000"/>
            </a:schemeClr>
          </a:solidFill>
          <a:ln>
            <a:solidFill>
              <a:schemeClr val="accent1"/>
            </a:solidFill>
          </a:ln>
        </p:spPr>
        <p:txBody>
          <a:bodyPr wrap="square" rtlCol="0">
            <a:spAutoFit/>
          </a:bodyPr>
          <a:lstStyle/>
          <a:p>
            <a:pPr marL="571500" indent="-571500">
              <a:buFont typeface="Arial" panose="020B0604020202020204" pitchFamily="34" charset="0"/>
              <a:buChar char="•"/>
            </a:pPr>
            <a:r>
              <a:rPr lang="en-US" sz="3300" dirty="0">
                <a:solidFill>
                  <a:srgbClr val="000000"/>
                </a:solidFill>
              </a:rPr>
              <a:t>How can we utilize the narrator of </a:t>
            </a:r>
            <a:r>
              <a:rPr lang="en-US" sz="3300" i="1" dirty="0">
                <a:solidFill>
                  <a:srgbClr val="000000"/>
                </a:solidFill>
              </a:rPr>
              <a:t>Grendel </a:t>
            </a:r>
            <a:r>
              <a:rPr lang="en-US" sz="3300" dirty="0">
                <a:solidFill>
                  <a:srgbClr val="000000"/>
                </a:solidFill>
              </a:rPr>
              <a:t>to invite the audience to critically engage the literature through the content of the show?</a:t>
            </a:r>
            <a:endParaRPr lang="en-US" sz="3300" dirty="0"/>
          </a:p>
          <a:p>
            <a:pPr marL="571500" indent="-571500">
              <a:buFont typeface="Arial" panose="020B0604020202020204" pitchFamily="34" charset="0"/>
              <a:buChar char="•"/>
            </a:pPr>
            <a:r>
              <a:rPr lang="en-US" sz="3300" dirty="0">
                <a:solidFill>
                  <a:srgbClr val="000000"/>
                </a:solidFill>
              </a:rPr>
              <a:t>What messages do we communicate to the audience by using multiple performers to portray the narrator? Further, what connections can we portray to the audience by casting the same performer in multiple roles?</a:t>
            </a:r>
            <a:endParaRPr lang="en-US" sz="3300" dirty="0"/>
          </a:p>
          <a:p>
            <a:pPr marL="571500" indent="-571500">
              <a:buFont typeface="Arial" panose="020B0604020202020204" pitchFamily="34" charset="0"/>
              <a:buChar char="•"/>
            </a:pPr>
            <a:r>
              <a:rPr lang="en-US" sz="3300" dirty="0">
                <a:solidFill>
                  <a:srgbClr val="000000"/>
                </a:solidFill>
              </a:rPr>
              <a:t>When exploring the character of Grendel, the monster of the Beowulf tale, how can we relate his perspective to historical and current social issues?</a:t>
            </a:r>
            <a:endParaRPr lang="en-US" sz="3300" dirty="0"/>
          </a:p>
        </p:txBody>
      </p:sp>
      <p:sp>
        <p:nvSpPr>
          <p:cNvPr id="54" name="TextBox 53"/>
          <p:cNvSpPr txBox="1"/>
          <p:nvPr/>
        </p:nvSpPr>
        <p:spPr>
          <a:xfrm>
            <a:off x="12583513" y="12795503"/>
            <a:ext cx="13295376" cy="974435"/>
          </a:xfrm>
          <a:prstGeom prst="rect">
            <a:avLst/>
          </a:prstGeom>
          <a:solidFill>
            <a:srgbClr val="003359"/>
          </a:solidFill>
        </p:spPr>
        <p:txBody>
          <a:bodyPr wrap="square" lIns="142176" tIns="71089" rIns="142176" bIns="71089" rtlCol="0" anchor="t">
            <a:spAutoFit/>
          </a:bodyPr>
          <a:lstStyle/>
          <a:p>
            <a:pPr algn="ctr"/>
            <a:r>
              <a:rPr lang="en-US" sz="5399" b="1" dirty="0">
                <a:solidFill>
                  <a:schemeClr val="bg1"/>
                </a:solidFill>
                <a:latin typeface="Times New Roman" charset="0"/>
                <a:ea typeface="Times New Roman" charset="0"/>
                <a:cs typeface="Times New Roman" charset="0"/>
              </a:rPr>
              <a:t>THE NARRATOR</a:t>
            </a:r>
          </a:p>
        </p:txBody>
      </p:sp>
      <p:sp>
        <p:nvSpPr>
          <p:cNvPr id="56" name="TextBox 55"/>
          <p:cNvSpPr txBox="1"/>
          <p:nvPr/>
        </p:nvSpPr>
        <p:spPr>
          <a:xfrm>
            <a:off x="26414429" y="6966643"/>
            <a:ext cx="11451179" cy="974435"/>
          </a:xfrm>
          <a:prstGeom prst="rect">
            <a:avLst/>
          </a:prstGeom>
          <a:solidFill>
            <a:srgbClr val="003359"/>
          </a:solidFill>
        </p:spPr>
        <p:txBody>
          <a:bodyPr wrap="square" lIns="142176" tIns="71089" rIns="142176" bIns="71089" rtlCol="0">
            <a:spAutoFit/>
          </a:bodyPr>
          <a:lstStyle/>
          <a:p>
            <a:pPr algn="ctr"/>
            <a:r>
              <a:rPr lang="en-US" sz="5399" b="1" dirty="0">
                <a:solidFill>
                  <a:srgbClr val="FFFFFF"/>
                </a:solidFill>
                <a:latin typeface="Times New Roman" charset="0"/>
                <a:ea typeface="Times New Roman" charset="0"/>
                <a:cs typeface="Times New Roman" charset="0"/>
              </a:rPr>
              <a:t>OUR PROCESS</a:t>
            </a:r>
          </a:p>
        </p:txBody>
      </p:sp>
      <p:sp>
        <p:nvSpPr>
          <p:cNvPr id="57" name="TextBox 56"/>
          <p:cNvSpPr txBox="1"/>
          <p:nvPr/>
        </p:nvSpPr>
        <p:spPr>
          <a:xfrm>
            <a:off x="26418077" y="8282197"/>
            <a:ext cx="11447531" cy="5724644"/>
          </a:xfrm>
          <a:prstGeom prst="rect">
            <a:avLst/>
          </a:prstGeom>
          <a:solidFill>
            <a:schemeClr val="accent1">
              <a:tint val="66000"/>
              <a:satMod val="160000"/>
              <a:alpha val="70000"/>
            </a:schemeClr>
          </a:solidFill>
          <a:ln>
            <a:solidFill>
              <a:schemeClr val="accent1"/>
            </a:solidFill>
          </a:ln>
        </p:spPr>
        <p:txBody>
          <a:bodyPr wrap="square" rtlCol="0">
            <a:spAutoFit/>
          </a:bodyPr>
          <a:lstStyle/>
          <a:p>
            <a:pPr marL="571500" indent="-571500" fontAlgn="base">
              <a:buFont typeface="Arial" panose="020B0604020202020204" pitchFamily="34" charset="0"/>
              <a:buChar char="•"/>
            </a:pPr>
            <a:r>
              <a:rPr lang="en-US" sz="3300" dirty="0"/>
              <a:t>Read and annotate required texts to learn about the novel and adaptation methods. </a:t>
            </a:r>
          </a:p>
          <a:p>
            <a:pPr marL="571500" indent="-571500" fontAlgn="base">
              <a:buFont typeface="Arial" panose="020B0604020202020204" pitchFamily="34" charset="0"/>
              <a:buChar char="•"/>
            </a:pPr>
            <a:r>
              <a:rPr lang="en-US" sz="3300" dirty="0"/>
              <a:t>Transcribe the novel.</a:t>
            </a:r>
          </a:p>
          <a:p>
            <a:pPr marL="571500" indent="-571500" fontAlgn="base">
              <a:buFont typeface="Arial" panose="020B0604020202020204" pitchFamily="34" charset="0"/>
              <a:buChar char="•"/>
            </a:pPr>
            <a:r>
              <a:rPr lang="en-US" sz="3300" dirty="0"/>
              <a:t>Meet weekly to foster collaboration: brainstorm, look over finished work, and divide tasks.</a:t>
            </a:r>
          </a:p>
          <a:p>
            <a:pPr marL="571500" indent="-571500" fontAlgn="base">
              <a:buFont typeface="Arial" panose="020B0604020202020204" pitchFamily="34" charset="0"/>
              <a:buChar char="•"/>
            </a:pPr>
            <a:r>
              <a:rPr lang="en-US" sz="3300" dirty="0"/>
              <a:t>Discuss point of view and style of the novel and develop the narrator for our adaptation.</a:t>
            </a:r>
          </a:p>
          <a:p>
            <a:pPr marL="571500" indent="-571500" fontAlgn="base">
              <a:buFont typeface="Arial" panose="020B0604020202020204" pitchFamily="34" charset="0"/>
              <a:buChar char="•"/>
            </a:pPr>
            <a:r>
              <a:rPr lang="en-US" sz="3300" dirty="0"/>
              <a:t>Analyze each chapter to create our vision for each scene.</a:t>
            </a:r>
          </a:p>
          <a:p>
            <a:pPr marL="571500" indent="-571500" fontAlgn="base">
              <a:buFont typeface="Arial" panose="020B0604020202020204" pitchFamily="34" charset="0"/>
              <a:buChar char="•"/>
            </a:pPr>
            <a:r>
              <a:rPr lang="en-US" sz="3300" dirty="0"/>
              <a:t>Translate these visions into a stage script by creating roles, designating lines and writing in staging notes. </a:t>
            </a:r>
          </a:p>
          <a:p>
            <a:pPr marL="571500" indent="-571500" fontAlgn="base">
              <a:buFont typeface="Arial" panose="020B0604020202020204" pitchFamily="34" charset="0"/>
              <a:buChar char="•"/>
            </a:pPr>
            <a:r>
              <a:rPr lang="en-US" sz="3300" dirty="0"/>
              <a:t>Make cuts, modifications, and additions.</a:t>
            </a:r>
            <a:r>
              <a:rPr lang="en-US" sz="3600" dirty="0"/>
              <a:t> </a:t>
            </a:r>
          </a:p>
        </p:txBody>
      </p:sp>
      <p:sp>
        <p:nvSpPr>
          <p:cNvPr id="33" name="Vertical Scroll 61">
            <a:extLst>
              <a:ext uri="{FF2B5EF4-FFF2-40B4-BE49-F238E27FC236}">
                <a16:creationId xmlns:a16="http://schemas.microsoft.com/office/drawing/2014/main" id="{0DAE3717-E807-4AB1-B50A-E37E5960D505}"/>
              </a:ext>
            </a:extLst>
          </p:cNvPr>
          <p:cNvSpPr/>
          <p:nvPr/>
        </p:nvSpPr>
        <p:spPr>
          <a:xfrm>
            <a:off x="12314714" y="19420127"/>
            <a:ext cx="13714928" cy="12831994"/>
          </a:xfrm>
          <a:prstGeom prst="verticalScroll">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mtClean="0"/>
              <a:t/>
            </a:r>
            <a:br>
              <a:rPr lang="en-US" smtClean="0"/>
            </a:br>
            <a:endParaRPr lang="en-US" dirty="0"/>
          </a:p>
        </p:txBody>
      </p:sp>
      <p:sp>
        <p:nvSpPr>
          <p:cNvPr id="60" name="TextBox 59"/>
          <p:cNvSpPr txBox="1"/>
          <p:nvPr/>
        </p:nvSpPr>
        <p:spPr>
          <a:xfrm>
            <a:off x="26418078" y="14396768"/>
            <a:ext cx="11447531" cy="999459"/>
          </a:xfrm>
          <a:prstGeom prst="rect">
            <a:avLst/>
          </a:prstGeom>
          <a:solidFill>
            <a:srgbClr val="003359"/>
          </a:solidFill>
        </p:spPr>
        <p:txBody>
          <a:bodyPr wrap="square" lIns="142176" tIns="71089" rIns="142176" bIns="71089" rtlCol="0" anchor="t">
            <a:spAutoFit/>
          </a:bodyPr>
          <a:lstStyle/>
          <a:p>
            <a:pPr algn="ctr"/>
            <a:r>
              <a:rPr lang="en-US" sz="5399" b="1" dirty="0">
                <a:solidFill>
                  <a:schemeClr val="bg1"/>
                </a:solidFill>
                <a:latin typeface="Times New Roman" charset="0"/>
                <a:ea typeface="Times New Roman" charset="0"/>
                <a:cs typeface="Times New Roman" charset="0"/>
              </a:rPr>
              <a:t>OUR PRODUCT</a:t>
            </a:r>
          </a:p>
        </p:txBody>
      </p:sp>
      <p:sp>
        <p:nvSpPr>
          <p:cNvPr id="61" name="TextBox 60"/>
          <p:cNvSpPr txBox="1"/>
          <p:nvPr/>
        </p:nvSpPr>
        <p:spPr>
          <a:xfrm>
            <a:off x="26418079" y="15696850"/>
            <a:ext cx="11447531" cy="3112433"/>
          </a:xfrm>
          <a:prstGeom prst="rect">
            <a:avLst/>
          </a:prstGeom>
          <a:solidFill>
            <a:schemeClr val="accent1">
              <a:tint val="66000"/>
              <a:satMod val="160000"/>
              <a:alpha val="70000"/>
            </a:schemeClr>
          </a:solidFill>
          <a:ln>
            <a:solidFill>
              <a:schemeClr val="accent1"/>
            </a:solidFill>
          </a:ln>
        </p:spPr>
        <p:txBody>
          <a:bodyPr wrap="square" rtlCol="0">
            <a:spAutoFit/>
          </a:bodyPr>
          <a:lstStyle/>
          <a:p>
            <a:pPr algn="ctr"/>
            <a:r>
              <a:rPr lang="en-US" sz="3300" b="1" dirty="0"/>
              <a:t>Show times:</a:t>
            </a:r>
          </a:p>
          <a:p>
            <a:pPr algn="ctr"/>
            <a:r>
              <a:rPr lang="en-US" sz="3300" b="1" dirty="0"/>
              <a:t>November 7</a:t>
            </a:r>
            <a:r>
              <a:rPr lang="en-US" sz="3300" b="1" baseline="30000" dirty="0"/>
              <a:t>th</a:t>
            </a:r>
            <a:r>
              <a:rPr lang="en-US" sz="3300" b="1" dirty="0"/>
              <a:t>-9</a:t>
            </a:r>
            <a:r>
              <a:rPr lang="en-US" sz="3300" b="1" baseline="30000" dirty="0"/>
              <a:t>th</a:t>
            </a:r>
            <a:r>
              <a:rPr lang="en-US" sz="3300" b="1" dirty="0"/>
              <a:t> at 7:30 pm </a:t>
            </a:r>
          </a:p>
          <a:p>
            <a:pPr algn="ctr"/>
            <a:r>
              <a:rPr lang="en-US" sz="3300" b="1" dirty="0"/>
              <a:t>November 10</a:t>
            </a:r>
            <a:r>
              <a:rPr lang="en-US" sz="3300" b="1" baseline="30000" dirty="0"/>
              <a:t>th</a:t>
            </a:r>
            <a:r>
              <a:rPr lang="en-US" sz="3300" b="1" dirty="0"/>
              <a:t> at 3:00 </a:t>
            </a:r>
            <a:r>
              <a:rPr lang="en-US" sz="3300" b="1" dirty="0" smtClean="0"/>
              <a:t>pm</a:t>
            </a:r>
            <a:endParaRPr lang="en-US" sz="3300" b="1" dirty="0"/>
          </a:p>
          <a:p>
            <a:pPr algn="ctr"/>
            <a:r>
              <a:rPr lang="en-US" sz="3300" b="1" dirty="0">
                <a:solidFill>
                  <a:srgbClr val="000000"/>
                </a:solidFill>
              </a:rPr>
              <a:t>Grover C. Maxwell Performing Arts Theatre </a:t>
            </a:r>
          </a:p>
          <a:p>
            <a:pPr algn="ctr"/>
            <a:r>
              <a:rPr lang="en-US" sz="3300" b="1" dirty="0">
                <a:solidFill>
                  <a:srgbClr val="000000"/>
                </a:solidFill>
              </a:rPr>
              <a:t>Augusta University Summerville campus</a:t>
            </a:r>
            <a:endParaRPr lang="en-US" sz="3300" b="1" dirty="0"/>
          </a:p>
          <a:p>
            <a:pPr algn="ctr"/>
            <a:r>
              <a:rPr lang="en-US" sz="3300" b="1" dirty="0">
                <a:solidFill>
                  <a:srgbClr val="000000"/>
                </a:solidFill>
              </a:rPr>
              <a:t>2500 Walton Way, Augusta, Ga 30904</a:t>
            </a:r>
            <a:endParaRPr lang="en-US" sz="3300" b="1" dirty="0"/>
          </a:p>
        </p:txBody>
      </p:sp>
      <p:sp>
        <p:nvSpPr>
          <p:cNvPr id="15" name="TextBox 14">
            <a:extLst>
              <a:ext uri="{FF2B5EF4-FFF2-40B4-BE49-F238E27FC236}">
                <a16:creationId xmlns:a16="http://schemas.microsoft.com/office/drawing/2014/main" id="{F439EDE2-BCBC-4D38-95AB-9D415868A77F}"/>
              </a:ext>
            </a:extLst>
          </p:cNvPr>
          <p:cNvSpPr txBox="1"/>
          <p:nvPr/>
        </p:nvSpPr>
        <p:spPr>
          <a:xfrm>
            <a:off x="14604026" y="21900525"/>
            <a:ext cx="9457882" cy="9787295"/>
          </a:xfrm>
          <a:prstGeom prst="rect">
            <a:avLst/>
          </a:prstGeom>
          <a:noFill/>
        </p:spPr>
        <p:txBody>
          <a:bodyPr wrap="square" rtlCol="0">
            <a:spAutoFit/>
          </a:bodyPr>
          <a:lstStyle/>
          <a:p>
            <a:pPr>
              <a:lnSpc>
                <a:spcPct val="150000"/>
              </a:lnSpc>
            </a:pPr>
            <a:r>
              <a:rPr lang="en-US" sz="2800" b="1" dirty="0" smtClean="0"/>
              <a:t>Grendel</a:t>
            </a:r>
            <a:r>
              <a:rPr lang="en-US" sz="2800" dirty="0" smtClean="0"/>
              <a:t>: “The Original/The Observer.” </a:t>
            </a:r>
            <a:br>
              <a:rPr lang="en-US" sz="2800" dirty="0" smtClean="0"/>
            </a:br>
            <a:r>
              <a:rPr lang="en-US" sz="2800" b="1" dirty="0" smtClean="0"/>
              <a:t>Shadow 1</a:t>
            </a:r>
            <a:r>
              <a:rPr lang="en-US" sz="2800" dirty="0" smtClean="0"/>
              <a:t>:“The Nihilist.” Grendel’s darker, monstrous, nihilistic 	side</a:t>
            </a:r>
          </a:p>
          <a:p>
            <a:pPr>
              <a:lnSpc>
                <a:spcPct val="150000"/>
              </a:lnSpc>
            </a:pPr>
            <a:r>
              <a:rPr lang="en-US" sz="2800" b="1" dirty="0" smtClean="0"/>
              <a:t>Shadow 2</a:t>
            </a:r>
            <a:r>
              <a:rPr lang="en-US" sz="2800" dirty="0" smtClean="0"/>
              <a:t>:“The Performer.” Represents Grendel’s poetic, 	dramatic, and theatrical abilities. Often part of the 	ensemble.</a:t>
            </a:r>
            <a:br>
              <a:rPr lang="en-US" sz="2800" dirty="0" smtClean="0"/>
            </a:br>
            <a:r>
              <a:rPr lang="en-US" sz="2800" b="1" dirty="0" smtClean="0"/>
              <a:t>Baby Grendel (Shadow 3)</a:t>
            </a:r>
            <a:r>
              <a:rPr lang="en-US" sz="2800" dirty="0" smtClean="0"/>
              <a:t>: “The Baby.” Both literally Grendel 	at a younger age and a representation of his innocence, 	hope, 	desire for meaning, and appreciation of beauty and 	poetry.</a:t>
            </a:r>
          </a:p>
          <a:p>
            <a:pPr>
              <a:lnSpc>
                <a:spcPct val="150000"/>
              </a:lnSpc>
            </a:pPr>
            <a:r>
              <a:rPr lang="en-US" sz="2800" b="1" dirty="0" smtClean="0"/>
              <a:t>Shadow 4</a:t>
            </a:r>
            <a:r>
              <a:rPr lang="en-US" sz="2800" dirty="0" smtClean="0"/>
              <a:t>: “The Fringe.” Represents the fringes of Grendel’s </a:t>
            </a:r>
          </a:p>
          <a:p>
            <a:pPr>
              <a:lnSpc>
                <a:spcPct val="150000"/>
              </a:lnSpc>
            </a:pPr>
            <a:r>
              <a:rPr lang="en-US" sz="2800" dirty="0"/>
              <a:t>	</a:t>
            </a:r>
            <a:r>
              <a:rPr lang="en-US" sz="2800" dirty="0" smtClean="0"/>
              <a:t>mind. As a result, scattered and nonspecific; embodies </a:t>
            </a:r>
          </a:p>
          <a:p>
            <a:pPr>
              <a:lnSpc>
                <a:spcPct val="150000"/>
              </a:lnSpc>
            </a:pPr>
            <a:r>
              <a:rPr lang="en-US" sz="2800" dirty="0"/>
              <a:t>	</a:t>
            </a:r>
            <a:r>
              <a:rPr lang="en-US" sz="2800" dirty="0" smtClean="0"/>
              <a:t>many different traits of Grendel, sometimes acting as a 	mixture of the above Shadows. Often acts as the partner of 	Shadow 2, or a part of the ensemble.</a:t>
            </a:r>
            <a:endParaRPr lang="en-US" sz="2800" dirty="0"/>
          </a:p>
        </p:txBody>
      </p:sp>
      <p:sp>
        <p:nvSpPr>
          <p:cNvPr id="16" name="TextBox 15">
            <a:extLst>
              <a:ext uri="{FF2B5EF4-FFF2-40B4-BE49-F238E27FC236}">
                <a16:creationId xmlns:a16="http://schemas.microsoft.com/office/drawing/2014/main" id="{93F62BD3-EBE2-4AD4-AA88-68802967E2F7}"/>
              </a:ext>
            </a:extLst>
          </p:cNvPr>
          <p:cNvSpPr txBox="1"/>
          <p:nvPr/>
        </p:nvSpPr>
        <p:spPr>
          <a:xfrm>
            <a:off x="16250301" y="19937361"/>
            <a:ext cx="8931349" cy="1107996"/>
          </a:xfrm>
          <a:prstGeom prst="rect">
            <a:avLst/>
          </a:prstGeom>
          <a:noFill/>
        </p:spPr>
        <p:txBody>
          <a:bodyPr wrap="square" rtlCol="0">
            <a:spAutoFit/>
          </a:bodyPr>
          <a:lstStyle/>
          <a:p>
            <a:pPr algn="ctr"/>
            <a:r>
              <a:rPr lang="en-US" sz="4800" b="1" dirty="0">
                <a:latin typeface="Times New Roman" charset="0"/>
                <a:ea typeface="Times New Roman" charset="0"/>
                <a:cs typeface="Times New Roman" charset="0"/>
              </a:rPr>
              <a:t>CHARACTER DESCRIPTIONS </a:t>
            </a:r>
          </a:p>
          <a:p>
            <a:endParaRPr lang="en-US" dirty="0"/>
          </a:p>
        </p:txBody>
      </p:sp>
      <p:sp>
        <p:nvSpPr>
          <p:cNvPr id="40" name="Rectangle 39"/>
          <p:cNvSpPr/>
          <p:nvPr/>
        </p:nvSpPr>
        <p:spPr>
          <a:xfrm>
            <a:off x="16842445" y="21254194"/>
            <a:ext cx="4981044" cy="646331"/>
          </a:xfrm>
          <a:prstGeom prst="rect">
            <a:avLst/>
          </a:prstGeom>
        </p:spPr>
        <p:txBody>
          <a:bodyPr wrap="none">
            <a:spAutoFit/>
          </a:bodyPr>
          <a:lstStyle/>
          <a:p>
            <a:pPr lvl="0"/>
            <a:r>
              <a:rPr lang="en-US" sz="3600" b="1" dirty="0" smtClean="0">
                <a:solidFill>
                  <a:prstClr val="black"/>
                </a:solidFill>
                <a:latin typeface="Times New Roman" charset="0"/>
                <a:ea typeface="Times New Roman" charset="0"/>
                <a:cs typeface="Times New Roman" charset="0"/>
              </a:rPr>
              <a:t>Of Grendel’s Five Parts </a:t>
            </a:r>
            <a:endParaRPr lang="en-US" sz="3600" b="1" dirty="0">
              <a:solidFill>
                <a:prstClr val="black"/>
              </a:solidFill>
              <a:latin typeface="Times New Roman" charset="0"/>
              <a:ea typeface="Times New Roman" charset="0"/>
              <a:cs typeface="Times New Roman" charset="0"/>
            </a:endParaRPr>
          </a:p>
        </p:txBody>
      </p:sp>
    </p:spTree>
    <p:extLst>
      <p:ext uri="{BB962C8B-B14F-4D97-AF65-F5344CB8AC3E}">
        <p14:creationId xmlns:p14="http://schemas.microsoft.com/office/powerpoint/2010/main" val="163788395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1081</TotalTime>
  <Words>462</Words>
  <Application>Microsoft Office PowerPoint</Application>
  <PresentationFormat>Custom</PresentationFormat>
  <Paragraphs>54</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Times New Roman</vt:lpstr>
      <vt:lpstr>Office Theme</vt:lpstr>
      <vt:lpstr>PowerPoint Presentation</vt:lpstr>
    </vt:vector>
  </TitlesOfParts>
  <Company>Augusta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Davis, Julia Q.</dc:creator>
  <cp:lastModifiedBy>USER, CSVTST13</cp:lastModifiedBy>
  <cp:revision>92</cp:revision>
  <dcterms:created xsi:type="dcterms:W3CDTF">2019-06-20T14:08:26Z</dcterms:created>
  <dcterms:modified xsi:type="dcterms:W3CDTF">2019-07-15T18:23:06Z</dcterms:modified>
</cp:coreProperties>
</file>