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2" r:id="rId2"/>
    <p:sldId id="334" r:id="rId3"/>
    <p:sldId id="332" r:id="rId4"/>
    <p:sldId id="314" r:id="rId5"/>
    <p:sldId id="324" r:id="rId6"/>
    <p:sldId id="335" r:id="rId7"/>
    <p:sldId id="319" r:id="rId8"/>
    <p:sldId id="327" r:id="rId9"/>
    <p:sldId id="328" r:id="rId10"/>
    <p:sldId id="333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050"/>
    <a:srgbClr val="002A56"/>
    <a:srgbClr val="092F57"/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4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-47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44783" y="573858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2392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9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828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64" r:id="rId4"/>
    <p:sldLayoutId id="2147483662" r:id="rId5"/>
    <p:sldLayoutId id="2147483663" r:id="rId6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224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e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e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189973" y="3356448"/>
            <a:ext cx="11629556" cy="1731746"/>
          </a:xfrm>
          <a:prstGeom prst="rect">
            <a:avLst/>
          </a:prstGeom>
        </p:spPr>
        <p:txBody>
          <a:bodyPr/>
          <a:lstStyle/>
          <a:p>
            <a:pPr defTabSz="1248460">
              <a:defRPr sz="9600"/>
            </a:pPr>
            <a:r>
              <a:rPr lang="en-US" sz="6600" dirty="0" smtClean="0"/>
              <a:t>An Introduction to the ACGME</a:t>
            </a:r>
            <a:endParaRPr sz="6600"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189973" y="6156862"/>
            <a:ext cx="7825883" cy="63919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Dean Seehusen, MD, MPH</a:t>
            </a:r>
          </a:p>
          <a:p>
            <a:r>
              <a:rPr lang="en-US" sz="2400" dirty="0"/>
              <a:t>Associate Dean for Graduate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Professor of Family Medicine</a:t>
            </a:r>
            <a:endParaRPr lang="en-US" sz="2400" dirty="0"/>
          </a:p>
          <a:p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Self-Evaluation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Data collection by programs</a:t>
            </a:r>
          </a:p>
          <a:p>
            <a:pPr lvl="1"/>
            <a:r>
              <a:rPr lang="en-US" dirty="0" smtClean="0"/>
              <a:t>Accreditation Data System (ADS)</a:t>
            </a:r>
          </a:p>
          <a:p>
            <a:pPr lvl="1"/>
            <a:r>
              <a:rPr lang="en-US" dirty="0" smtClean="0"/>
              <a:t>Case Log System</a:t>
            </a:r>
          </a:p>
          <a:p>
            <a:pPr lvl="1"/>
            <a:r>
              <a:rPr lang="en-US" dirty="0" smtClean="0"/>
              <a:t>Milestone reports</a:t>
            </a:r>
          </a:p>
          <a:p>
            <a:r>
              <a:rPr lang="en-US" dirty="0"/>
              <a:t>Resident/Faculty must have the opportunity to evaluate the program at least annually</a:t>
            </a:r>
          </a:p>
          <a:p>
            <a:r>
              <a:rPr lang="en-US" dirty="0" smtClean="0"/>
              <a:t>Program </a:t>
            </a:r>
            <a:r>
              <a:rPr lang="en-US" dirty="0"/>
              <a:t>Evaluation Committee</a:t>
            </a:r>
          </a:p>
          <a:p>
            <a:pPr lvl="1"/>
            <a:r>
              <a:rPr lang="en-US" dirty="0" smtClean="0"/>
              <a:t>Generates the Annual Program Evaluation</a:t>
            </a:r>
          </a:p>
          <a:p>
            <a:pPr lvl="1"/>
            <a:r>
              <a:rPr lang="en-US" dirty="0" smtClean="0"/>
              <a:t>Prepares a plan of action to improve the program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97788" y="9054352"/>
            <a:ext cx="3646958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Common Program Requirements.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52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87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430099" cy="4693799"/>
          </a:xfrm>
        </p:spPr>
        <p:txBody>
          <a:bodyPr/>
          <a:lstStyle/>
          <a:p>
            <a:r>
              <a:rPr lang="en-US" dirty="0" smtClean="0"/>
              <a:t>The ACGME creates and publishes requirements</a:t>
            </a:r>
          </a:p>
          <a:p>
            <a:r>
              <a:rPr lang="en-US" dirty="0" smtClean="0"/>
              <a:t>Institutions and programs implement the requirements then document and report outcomes</a:t>
            </a:r>
          </a:p>
          <a:p>
            <a:r>
              <a:rPr lang="en-US" dirty="0" smtClean="0"/>
              <a:t>The ACGME monitors compliance</a:t>
            </a:r>
          </a:p>
          <a:p>
            <a:pPr lvl="1"/>
            <a:r>
              <a:rPr lang="en-US" dirty="0" smtClean="0"/>
              <a:t>Accredits programs in substantial compliance</a:t>
            </a:r>
          </a:p>
          <a:p>
            <a:pPr lvl="1"/>
            <a:r>
              <a:rPr lang="en-US" dirty="0" smtClean="0"/>
              <a:t>Provides feedback on specific areas for improvement</a:t>
            </a:r>
          </a:p>
          <a:p>
            <a:pPr lvl="1"/>
            <a:r>
              <a:rPr lang="en-US" dirty="0" smtClean="0"/>
              <a:t>Withholds accreditation for significant noncompliance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1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Institutional Requirements</a:t>
            </a:r>
          </a:p>
          <a:p>
            <a:pPr lvl="1"/>
            <a:r>
              <a:rPr lang="en-US" dirty="0" smtClean="0"/>
              <a:t>Institutional leadership</a:t>
            </a:r>
          </a:p>
          <a:p>
            <a:pPr lvl="1"/>
            <a:r>
              <a:rPr lang="en-US" dirty="0" smtClean="0"/>
              <a:t>DIO</a:t>
            </a:r>
          </a:p>
          <a:p>
            <a:r>
              <a:rPr lang="en-US" dirty="0" smtClean="0"/>
              <a:t>Common Program Requirements</a:t>
            </a:r>
          </a:p>
          <a:p>
            <a:pPr lvl="1"/>
            <a:r>
              <a:rPr lang="en-US" dirty="0" smtClean="0"/>
              <a:t>One-year Common Program Requirements</a:t>
            </a:r>
          </a:p>
          <a:p>
            <a:r>
              <a:rPr lang="en-US" dirty="0" smtClean="0"/>
              <a:t>Specialty-specific Requirements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58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Committees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Accreditation of GME programs is carried out by the Review Committees</a:t>
            </a:r>
          </a:p>
          <a:p>
            <a:r>
              <a:rPr lang="en-US" dirty="0" smtClean="0"/>
              <a:t>Determine and publish </a:t>
            </a:r>
            <a:r>
              <a:rPr lang="en-US" dirty="0"/>
              <a:t>accreditation standards for residencies of that specialty</a:t>
            </a:r>
          </a:p>
          <a:p>
            <a:r>
              <a:rPr lang="en-US" dirty="0"/>
              <a:t>Provides peer evaluation of </a:t>
            </a:r>
            <a:r>
              <a:rPr lang="en-US" dirty="0" smtClean="0"/>
              <a:t>residency </a:t>
            </a:r>
            <a:r>
              <a:rPr lang="en-US" dirty="0"/>
              <a:t>or fellowship programs</a:t>
            </a:r>
          </a:p>
          <a:p>
            <a:r>
              <a:rPr lang="en-US" dirty="0" smtClean="0"/>
              <a:t>Assess </a:t>
            </a:r>
            <a:r>
              <a:rPr lang="en-US" dirty="0"/>
              <a:t>whether an institution or program is in substantial compliance with the published set of ACGME educational standards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44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10834719" cy="1731746"/>
          </a:xfrm>
        </p:spPr>
        <p:txBody>
          <a:bodyPr/>
          <a:lstStyle/>
          <a:p>
            <a:r>
              <a:rPr lang="en-US" dirty="0" smtClean="0"/>
              <a:t>The Next Accreditation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03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Accreditation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Announced in 2012</a:t>
            </a:r>
          </a:p>
          <a:p>
            <a:r>
              <a:rPr lang="en-US" dirty="0" smtClean="0"/>
              <a:t>Threefold aim:</a:t>
            </a:r>
          </a:p>
          <a:p>
            <a:pPr lvl="1"/>
            <a:r>
              <a:rPr lang="en-US" dirty="0" smtClean="0"/>
              <a:t>Enhance the ability of the peer-review system to prepare physicians for practice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Accelerate the ACGME’s movement towards accreditation based on educational outcomes</a:t>
            </a:r>
          </a:p>
          <a:p>
            <a:pPr lvl="1"/>
            <a:r>
              <a:rPr lang="en-US" dirty="0" smtClean="0"/>
              <a:t>Reduce the burden associated with a process-based approach to accreditation</a:t>
            </a:r>
          </a:p>
          <a:p>
            <a:r>
              <a:rPr lang="en-US" dirty="0" smtClean="0"/>
              <a:t>Visits less frequent but data reported more frequently</a:t>
            </a:r>
          </a:p>
          <a:p>
            <a:pPr lvl="1"/>
            <a:r>
              <a:rPr lang="en-US" dirty="0" smtClean="0"/>
              <a:t>Milestones every 6 months</a:t>
            </a:r>
          </a:p>
          <a:p>
            <a:pPr lvl="1"/>
            <a:r>
              <a:rPr lang="en-US" dirty="0" smtClean="0"/>
              <a:t>ADS annually</a:t>
            </a:r>
          </a:p>
          <a:p>
            <a:r>
              <a:rPr lang="en-US" dirty="0" smtClean="0"/>
              <a:t>CLER introduced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11152" y="8922262"/>
            <a:ext cx="6514353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Nasca</a:t>
            </a:r>
            <a:r>
              <a:rPr lang="en-US" sz="1600" dirty="0">
                <a:solidFill>
                  <a:srgbClr val="FFFFFF"/>
                </a:solidFill>
              </a:rPr>
              <a:t> TJ, </a:t>
            </a:r>
            <a:r>
              <a:rPr lang="en-US" sz="1600" dirty="0" err="1">
                <a:solidFill>
                  <a:srgbClr val="FFFFFF"/>
                </a:solidFill>
              </a:rPr>
              <a:t>Philibert</a:t>
            </a:r>
            <a:r>
              <a:rPr lang="en-US" sz="1600" dirty="0">
                <a:solidFill>
                  <a:srgbClr val="FFFFFF"/>
                </a:solidFill>
              </a:rPr>
              <a:t> I, Brigham T, Flynn TC. The next GME accreditation system--rationale and benefits. N </a:t>
            </a:r>
            <a:r>
              <a:rPr lang="en-US" sz="1600" dirty="0" err="1">
                <a:solidFill>
                  <a:srgbClr val="FFFFFF"/>
                </a:solidFill>
              </a:rPr>
              <a:t>Engl</a:t>
            </a:r>
            <a:r>
              <a:rPr lang="en-US" sz="1600" dirty="0">
                <a:solidFill>
                  <a:srgbClr val="FFFFFF"/>
                </a:solidFill>
              </a:rPr>
              <a:t> J Med. 2012 Mar 15;366(11):1051-6.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2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3" y="360916"/>
            <a:ext cx="9872834" cy="1045602"/>
          </a:xfrm>
        </p:spPr>
        <p:txBody>
          <a:bodyPr/>
          <a:lstStyle/>
          <a:p>
            <a:r>
              <a:rPr lang="en-US" dirty="0" smtClean="0"/>
              <a:t>Accreditation Cycle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15780"/>
          <a:stretch/>
        </p:blipFill>
        <p:spPr>
          <a:xfrm>
            <a:off x="945414" y="1422647"/>
            <a:ext cx="11342620" cy="714875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056281" y="8966466"/>
            <a:ext cx="494851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Philibert I, </a:t>
            </a:r>
            <a:r>
              <a:rPr lang="en-US" sz="1600" dirty="0" err="1">
                <a:solidFill>
                  <a:srgbClr val="FFFFFF"/>
                </a:solidFill>
              </a:rPr>
              <a:t>Lieh</a:t>
            </a:r>
            <a:r>
              <a:rPr lang="en-US" sz="1600" dirty="0">
                <a:solidFill>
                  <a:srgbClr val="FFFFFF"/>
                </a:solidFill>
              </a:rPr>
              <a:t>-Lai M. The Program Self-Study in the Next Accreditation System.  ACGME Webinar. May 9, 2014.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03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0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3" y="360916"/>
            <a:ext cx="9872834" cy="1045602"/>
          </a:xfrm>
        </p:spPr>
        <p:txBody>
          <a:bodyPr/>
          <a:lstStyle/>
          <a:p>
            <a:r>
              <a:rPr lang="en-US" dirty="0" smtClean="0"/>
              <a:t>Accreditation Cycle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18251"/>
          <a:stretch/>
        </p:blipFill>
        <p:spPr>
          <a:xfrm>
            <a:off x="784741" y="1406518"/>
            <a:ext cx="11616027" cy="707520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056281" y="8966466"/>
            <a:ext cx="494851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Philibert I, </a:t>
            </a:r>
            <a:r>
              <a:rPr lang="en-US" sz="1600" dirty="0" err="1">
                <a:solidFill>
                  <a:srgbClr val="FFFFFF"/>
                </a:solidFill>
              </a:rPr>
              <a:t>Lieh</a:t>
            </a:r>
            <a:r>
              <a:rPr lang="en-US" sz="1600" dirty="0">
                <a:solidFill>
                  <a:srgbClr val="FFFFFF"/>
                </a:solidFill>
              </a:rPr>
              <a:t>-Lai M. The Program Self-Study in the Next Accreditation System.  ACGME Webinar. May 9, 2014.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37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329</Words>
  <Application>Microsoft Office PowerPoint</Application>
  <PresentationFormat>Custom</PresentationFormat>
  <Paragraphs>51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 Black </vt:lpstr>
      <vt:lpstr>An Introduction to the ACGME</vt:lpstr>
      <vt:lpstr>Accreditation Overview</vt:lpstr>
      <vt:lpstr>Accreditation Overview</vt:lpstr>
      <vt:lpstr>Levels of Requirements</vt:lpstr>
      <vt:lpstr>Review Committees</vt:lpstr>
      <vt:lpstr>The Next Accreditation System</vt:lpstr>
      <vt:lpstr>Next Accreditation System</vt:lpstr>
      <vt:lpstr>Accreditation Cycle</vt:lpstr>
      <vt:lpstr>Accreditation Cycle</vt:lpstr>
      <vt:lpstr>Ongoing Self-Evaluation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Seehusen, Dean</cp:lastModifiedBy>
  <cp:revision>99</cp:revision>
  <dcterms:modified xsi:type="dcterms:W3CDTF">2019-02-28T13:09:51Z</dcterms:modified>
</cp:coreProperties>
</file>